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659" r:id="rId3"/>
    <p:sldId id="2571" r:id="rId4"/>
    <p:sldId id="676" r:id="rId5"/>
    <p:sldId id="2613" r:id="rId6"/>
    <p:sldId id="2609" r:id="rId7"/>
    <p:sldId id="763" r:id="rId8"/>
    <p:sldId id="2618" r:id="rId9"/>
    <p:sldId id="376" r:id="rId10"/>
    <p:sldId id="2616" r:id="rId11"/>
    <p:sldId id="2617" r:id="rId12"/>
    <p:sldId id="579" r:id="rId13"/>
    <p:sldId id="580" r:id="rId14"/>
    <p:sldId id="589" r:id="rId15"/>
    <p:sldId id="378" r:id="rId16"/>
    <p:sldId id="381" r:id="rId17"/>
    <p:sldId id="537" r:id="rId18"/>
    <p:sldId id="382" r:id="rId19"/>
    <p:sldId id="2614" r:id="rId20"/>
    <p:sldId id="677" r:id="rId21"/>
    <p:sldId id="2552" r:id="rId22"/>
    <p:sldId id="2619" r:id="rId23"/>
    <p:sldId id="2653" r:id="rId24"/>
    <p:sldId id="2654" r:id="rId25"/>
    <p:sldId id="2550" r:id="rId26"/>
    <p:sldId id="266" r:id="rId27"/>
    <p:sldId id="2638" r:id="rId28"/>
    <p:sldId id="273" r:id="rId29"/>
    <p:sldId id="274" r:id="rId30"/>
    <p:sldId id="2612" r:id="rId31"/>
    <p:sldId id="2610" r:id="rId32"/>
    <p:sldId id="2635" r:id="rId33"/>
    <p:sldId id="2544" r:id="rId34"/>
    <p:sldId id="2627" r:id="rId35"/>
    <p:sldId id="2641" r:id="rId36"/>
    <p:sldId id="2642" r:id="rId37"/>
    <p:sldId id="2650" r:id="rId38"/>
    <p:sldId id="2649" r:id="rId39"/>
    <p:sldId id="2651" r:id="rId40"/>
    <p:sldId id="265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ara winans" initials="kw" lastIdx="1" clrIdx="0">
    <p:extLst>
      <p:ext uri="{19B8F6BF-5375-455C-9EA6-DF929625EA0E}">
        <p15:presenceInfo xmlns:p15="http://schemas.microsoft.com/office/powerpoint/2012/main" userId="27ee9b8832a5c1c7" providerId="Windows Live"/>
      </p:ext>
    </p:extLst>
  </p:cmAuthor>
  <p:cmAuthor id="2" name="enewes" initials="EN" lastIdx="85" clrIdx="1">
    <p:extLst>
      <p:ext uri="{19B8F6BF-5375-455C-9EA6-DF929625EA0E}">
        <p15:presenceInfo xmlns:p15="http://schemas.microsoft.com/office/powerpoint/2012/main" userId="enewes" providerId="None"/>
      </p:ext>
    </p:extLst>
  </p:cmAuthor>
  <p:cmAuthor id="3" name="Walzberg, Julien" initials="WJ" lastIdx="5" clrIdx="2">
    <p:extLst>
      <p:ext uri="{19B8F6BF-5375-455C-9EA6-DF929625EA0E}">
        <p15:presenceInfo xmlns:p15="http://schemas.microsoft.com/office/powerpoint/2012/main" userId="S::jwalzber@nrel.gov::5b1e1471-2a37-49b4-be7f-e67f6cb8f2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DA791B-1B1F-43CE-8F36-96DA4CDC72CE}" v="72" dt="2023-09-20T17:29:45.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84901" autoAdjust="0"/>
  </p:normalViewPr>
  <p:slideViewPr>
    <p:cSldViewPr snapToGrid="0">
      <p:cViewPr varScale="1">
        <p:scale>
          <a:sx n="67" d="100"/>
          <a:sy n="67" d="100"/>
        </p:scale>
        <p:origin x="6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zberg, Julien" userId="5b1e1471-2a37-49b4-be7f-e67f6cb8f2c7" providerId="ADAL" clId="{91DA791B-1B1F-43CE-8F36-96DA4CDC72CE}"/>
    <pc:docChg chg="undo redo custSel addSld delSld modSld sldOrd">
      <pc:chgData name="Walzberg, Julien" userId="5b1e1471-2a37-49b4-be7f-e67f6cb8f2c7" providerId="ADAL" clId="{91DA791B-1B1F-43CE-8F36-96DA4CDC72CE}" dt="2023-09-20T17:35:04.634" v="3209" actId="14100"/>
      <pc:docMkLst>
        <pc:docMk/>
      </pc:docMkLst>
      <pc:sldChg chg="modSp mod">
        <pc:chgData name="Walzberg, Julien" userId="5b1e1471-2a37-49b4-be7f-e67f6cb8f2c7" providerId="ADAL" clId="{91DA791B-1B1F-43CE-8F36-96DA4CDC72CE}" dt="2023-09-19T20:18:31.003" v="42" actId="20577"/>
        <pc:sldMkLst>
          <pc:docMk/>
          <pc:sldMk cId="3416941934" sldId="256"/>
        </pc:sldMkLst>
        <pc:spChg chg="mod">
          <ac:chgData name="Walzberg, Julien" userId="5b1e1471-2a37-49b4-be7f-e67f6cb8f2c7" providerId="ADAL" clId="{91DA791B-1B1F-43CE-8F36-96DA4CDC72CE}" dt="2023-09-19T20:15:30.237" v="11"/>
          <ac:spMkLst>
            <pc:docMk/>
            <pc:sldMk cId="3416941934" sldId="256"/>
            <ac:spMk id="4" creationId="{00000000-0000-0000-0000-000000000000}"/>
          </ac:spMkLst>
        </pc:spChg>
        <pc:spChg chg="mod">
          <ac:chgData name="Walzberg, Julien" userId="5b1e1471-2a37-49b4-be7f-e67f6cb8f2c7" providerId="ADAL" clId="{91DA791B-1B1F-43CE-8F36-96DA4CDC72CE}" dt="2023-09-19T20:18:31.003" v="42" actId="20577"/>
          <ac:spMkLst>
            <pc:docMk/>
            <pc:sldMk cId="3416941934" sldId="256"/>
            <ac:spMk id="5" creationId="{00000000-0000-0000-0000-000000000000}"/>
          </ac:spMkLst>
        </pc:spChg>
      </pc:sldChg>
      <pc:sldChg chg="delSp modSp add mod">
        <pc:chgData name="Walzberg, Julien" userId="5b1e1471-2a37-49b4-be7f-e67f6cb8f2c7" providerId="ADAL" clId="{91DA791B-1B1F-43CE-8F36-96DA4CDC72CE}" dt="2023-09-20T04:33:26.465" v="2161" actId="20577"/>
        <pc:sldMkLst>
          <pc:docMk/>
          <pc:sldMk cId="3922206029" sldId="266"/>
        </pc:sldMkLst>
        <pc:spChg chg="mod">
          <ac:chgData name="Walzberg, Julien" userId="5b1e1471-2a37-49b4-be7f-e67f6cb8f2c7" providerId="ADAL" clId="{91DA791B-1B1F-43CE-8F36-96DA4CDC72CE}" dt="2023-09-20T04:33:26.465" v="2161" actId="20577"/>
          <ac:spMkLst>
            <pc:docMk/>
            <pc:sldMk cId="3922206029" sldId="266"/>
            <ac:spMk id="3" creationId="{6354C826-53AD-4025-BF5D-6CF7680E7BD4}"/>
          </ac:spMkLst>
        </pc:spChg>
        <pc:spChg chg="del">
          <ac:chgData name="Walzberg, Julien" userId="5b1e1471-2a37-49b4-be7f-e67f6cb8f2c7" providerId="ADAL" clId="{91DA791B-1B1F-43CE-8F36-96DA4CDC72CE}" dt="2023-09-20T04:28:26.530" v="2134" actId="478"/>
          <ac:spMkLst>
            <pc:docMk/>
            <pc:sldMk cId="3922206029" sldId="266"/>
            <ac:spMk id="7" creationId="{165BF238-7A38-33C5-F89A-51077325D3FE}"/>
          </ac:spMkLst>
        </pc:spChg>
      </pc:sldChg>
      <pc:sldChg chg="delSp modSp add mod">
        <pc:chgData name="Walzberg, Julien" userId="5b1e1471-2a37-49b4-be7f-e67f6cb8f2c7" providerId="ADAL" clId="{91DA791B-1B1F-43CE-8F36-96DA4CDC72CE}" dt="2023-09-20T04:34:00.226" v="2171" actId="20577"/>
        <pc:sldMkLst>
          <pc:docMk/>
          <pc:sldMk cId="2079255884" sldId="273"/>
        </pc:sldMkLst>
        <pc:spChg chg="mod">
          <ac:chgData name="Walzberg, Julien" userId="5b1e1471-2a37-49b4-be7f-e67f6cb8f2c7" providerId="ADAL" clId="{91DA791B-1B1F-43CE-8F36-96DA4CDC72CE}" dt="2023-09-20T04:33:42.305" v="2166" actId="20577"/>
          <ac:spMkLst>
            <pc:docMk/>
            <pc:sldMk cId="2079255884" sldId="273"/>
            <ac:spMk id="3" creationId="{6354C826-53AD-4025-BF5D-6CF7680E7BD4}"/>
          </ac:spMkLst>
        </pc:spChg>
        <pc:spChg chg="del">
          <ac:chgData name="Walzberg, Julien" userId="5b1e1471-2a37-49b4-be7f-e67f6cb8f2c7" providerId="ADAL" clId="{91DA791B-1B1F-43CE-8F36-96DA4CDC72CE}" dt="2023-09-20T04:28:38.813" v="2137" actId="478"/>
          <ac:spMkLst>
            <pc:docMk/>
            <pc:sldMk cId="2079255884" sldId="273"/>
            <ac:spMk id="5" creationId="{5E7C5B10-CFA7-731F-8B97-674A5396636A}"/>
          </ac:spMkLst>
        </pc:spChg>
        <pc:spChg chg="mod">
          <ac:chgData name="Walzberg, Julien" userId="5b1e1471-2a37-49b4-be7f-e67f6cb8f2c7" providerId="ADAL" clId="{91DA791B-1B1F-43CE-8F36-96DA4CDC72CE}" dt="2023-09-20T04:34:00.226" v="2171" actId="20577"/>
          <ac:spMkLst>
            <pc:docMk/>
            <pc:sldMk cId="2079255884" sldId="273"/>
            <ac:spMk id="8" creationId="{4FE35C24-D9C1-49BB-8F3B-115B42C2D5F7}"/>
          </ac:spMkLst>
        </pc:spChg>
      </pc:sldChg>
      <pc:sldChg chg="delSp add mod">
        <pc:chgData name="Walzberg, Julien" userId="5b1e1471-2a37-49b4-be7f-e67f6cb8f2c7" providerId="ADAL" clId="{91DA791B-1B1F-43CE-8F36-96DA4CDC72CE}" dt="2023-09-20T04:29:11.363" v="2138" actId="478"/>
        <pc:sldMkLst>
          <pc:docMk/>
          <pc:sldMk cId="2585728877" sldId="274"/>
        </pc:sldMkLst>
        <pc:spChg chg="del">
          <ac:chgData name="Walzberg, Julien" userId="5b1e1471-2a37-49b4-be7f-e67f6cb8f2c7" providerId="ADAL" clId="{91DA791B-1B1F-43CE-8F36-96DA4CDC72CE}" dt="2023-09-20T04:29:11.363" v="2138" actId="478"/>
          <ac:spMkLst>
            <pc:docMk/>
            <pc:sldMk cId="2585728877" sldId="274"/>
            <ac:spMk id="8" creationId="{65224F24-36FF-4A58-F8DB-3D360B9846AB}"/>
          </ac:spMkLst>
        </pc:spChg>
      </pc:sldChg>
      <pc:sldChg chg="del">
        <pc:chgData name="Walzberg, Julien" userId="5b1e1471-2a37-49b4-be7f-e67f6cb8f2c7" providerId="ADAL" clId="{91DA791B-1B1F-43CE-8F36-96DA4CDC72CE}" dt="2023-09-20T04:27:27.485" v="2132" actId="47"/>
        <pc:sldMkLst>
          <pc:docMk/>
          <pc:sldMk cId="2862198453" sldId="289"/>
        </pc:sldMkLst>
      </pc:sldChg>
      <pc:sldChg chg="addSp delSp modSp add mod">
        <pc:chgData name="Walzberg, Julien" userId="5b1e1471-2a37-49b4-be7f-e67f6cb8f2c7" providerId="ADAL" clId="{91DA791B-1B1F-43CE-8F36-96DA4CDC72CE}" dt="2023-09-20T04:03:23.542" v="1845" actId="14100"/>
        <pc:sldMkLst>
          <pc:docMk/>
          <pc:sldMk cId="489948011" sldId="376"/>
        </pc:sldMkLst>
        <pc:spChg chg="del mod">
          <ac:chgData name="Walzberg, Julien" userId="5b1e1471-2a37-49b4-be7f-e67f6cb8f2c7" providerId="ADAL" clId="{91DA791B-1B1F-43CE-8F36-96DA4CDC72CE}" dt="2023-09-20T03:41:43.298" v="1482" actId="478"/>
          <ac:spMkLst>
            <pc:docMk/>
            <pc:sldMk cId="489948011" sldId="376"/>
            <ac:spMk id="2" creationId="{00000000-0000-0000-0000-000000000000}"/>
          </ac:spMkLst>
        </pc:spChg>
        <pc:spChg chg="mod">
          <ac:chgData name="Walzberg, Julien" userId="5b1e1471-2a37-49b4-be7f-e67f6cb8f2c7" providerId="ADAL" clId="{91DA791B-1B1F-43CE-8F36-96DA4CDC72CE}" dt="2023-09-20T04:03:23.542" v="1845" actId="14100"/>
          <ac:spMkLst>
            <pc:docMk/>
            <pc:sldMk cId="489948011" sldId="376"/>
            <ac:spMk id="3" creationId="{00000000-0000-0000-0000-000000000000}"/>
          </ac:spMkLst>
        </pc:spChg>
        <pc:spChg chg="add del mod">
          <ac:chgData name="Walzberg, Julien" userId="5b1e1471-2a37-49b4-be7f-e67f6cb8f2c7" providerId="ADAL" clId="{91DA791B-1B1F-43CE-8F36-96DA4CDC72CE}" dt="2023-09-20T03:41:47.280" v="1483" actId="478"/>
          <ac:spMkLst>
            <pc:docMk/>
            <pc:sldMk cId="489948011" sldId="376"/>
            <ac:spMk id="5" creationId="{63430DE4-77C8-0577-2111-05DE81F9AF80}"/>
          </ac:spMkLst>
        </pc:spChg>
        <pc:spChg chg="add mod">
          <ac:chgData name="Walzberg, Julien" userId="5b1e1471-2a37-49b4-be7f-e67f6cb8f2c7" providerId="ADAL" clId="{91DA791B-1B1F-43CE-8F36-96DA4CDC72CE}" dt="2023-09-20T03:50:57.562" v="1624" actId="20577"/>
          <ac:spMkLst>
            <pc:docMk/>
            <pc:sldMk cId="489948011" sldId="376"/>
            <ac:spMk id="6" creationId="{9D86DD0F-DA72-B409-BDA2-02DEBE918E84}"/>
          </ac:spMkLst>
        </pc:spChg>
        <pc:spChg chg="add del mod ord">
          <ac:chgData name="Walzberg, Julien" userId="5b1e1471-2a37-49b4-be7f-e67f6cb8f2c7" providerId="ADAL" clId="{91DA791B-1B1F-43CE-8F36-96DA4CDC72CE}" dt="2023-09-20T03:42:26.589" v="1492" actId="478"/>
          <ac:spMkLst>
            <pc:docMk/>
            <pc:sldMk cId="489948011" sldId="376"/>
            <ac:spMk id="7" creationId="{F453DFE3-9049-BEB7-EF71-8450D9EA39E8}"/>
          </ac:spMkLst>
        </pc:spChg>
      </pc:sldChg>
      <pc:sldChg chg="addSp delSp modSp add mod ord">
        <pc:chgData name="Walzberg, Julien" userId="5b1e1471-2a37-49b4-be7f-e67f6cb8f2c7" providerId="ADAL" clId="{91DA791B-1B1F-43CE-8F36-96DA4CDC72CE}" dt="2023-09-20T04:24:15.502" v="2115" actId="20577"/>
        <pc:sldMkLst>
          <pc:docMk/>
          <pc:sldMk cId="81178284" sldId="378"/>
        </pc:sldMkLst>
        <pc:spChg chg="del mod">
          <ac:chgData name="Walzberg, Julien" userId="5b1e1471-2a37-49b4-be7f-e67f6cb8f2c7" providerId="ADAL" clId="{91DA791B-1B1F-43CE-8F36-96DA4CDC72CE}" dt="2023-09-20T03:43:03.167" v="1496" actId="478"/>
          <ac:spMkLst>
            <pc:docMk/>
            <pc:sldMk cId="81178284" sldId="378"/>
            <ac:spMk id="2" creationId="{00000000-0000-0000-0000-000000000000}"/>
          </ac:spMkLst>
        </pc:spChg>
        <pc:spChg chg="mod">
          <ac:chgData name="Walzberg, Julien" userId="5b1e1471-2a37-49b4-be7f-e67f6cb8f2c7" providerId="ADAL" clId="{91DA791B-1B1F-43CE-8F36-96DA4CDC72CE}" dt="2023-09-20T04:24:15.502" v="2115" actId="20577"/>
          <ac:spMkLst>
            <pc:docMk/>
            <pc:sldMk cId="81178284" sldId="378"/>
            <ac:spMk id="3" creationId="{00000000-0000-0000-0000-000000000000}"/>
          </ac:spMkLst>
        </pc:spChg>
        <pc:spChg chg="add del mod">
          <ac:chgData name="Walzberg, Julien" userId="5b1e1471-2a37-49b4-be7f-e67f6cb8f2c7" providerId="ADAL" clId="{91DA791B-1B1F-43CE-8F36-96DA4CDC72CE}" dt="2023-09-20T03:43:05.719" v="1498" actId="478"/>
          <ac:spMkLst>
            <pc:docMk/>
            <pc:sldMk cId="81178284" sldId="378"/>
            <ac:spMk id="5" creationId="{01300D12-F8A9-F770-971E-4042D5D2232B}"/>
          </ac:spMkLst>
        </pc:spChg>
        <pc:spChg chg="add mod">
          <ac:chgData name="Walzberg, Julien" userId="5b1e1471-2a37-49b4-be7f-e67f6cb8f2c7" providerId="ADAL" clId="{91DA791B-1B1F-43CE-8F36-96DA4CDC72CE}" dt="2023-09-20T04:11:34.703" v="1918" actId="20577"/>
          <ac:spMkLst>
            <pc:docMk/>
            <pc:sldMk cId="81178284" sldId="378"/>
            <ac:spMk id="6" creationId="{824082CA-B34B-F914-6DBB-FEBBD7D105E6}"/>
          </ac:spMkLst>
        </pc:spChg>
      </pc:sldChg>
      <pc:sldChg chg="modSp add mod ord">
        <pc:chgData name="Walzberg, Julien" userId="5b1e1471-2a37-49b4-be7f-e67f6cb8f2c7" providerId="ADAL" clId="{91DA791B-1B1F-43CE-8F36-96DA4CDC72CE}" dt="2023-09-20T04:24:05.968" v="2113" actId="20577"/>
        <pc:sldMkLst>
          <pc:docMk/>
          <pc:sldMk cId="3217083962" sldId="381"/>
        </pc:sldMkLst>
        <pc:spChg chg="mod">
          <ac:chgData name="Walzberg, Julien" userId="5b1e1471-2a37-49b4-be7f-e67f6cb8f2c7" providerId="ADAL" clId="{91DA791B-1B1F-43CE-8F36-96DA4CDC72CE}" dt="2023-09-20T04:12:07.113" v="1923" actId="1076"/>
          <ac:spMkLst>
            <pc:docMk/>
            <pc:sldMk cId="3217083962" sldId="381"/>
            <ac:spMk id="2" creationId="{00000000-0000-0000-0000-000000000000}"/>
          </ac:spMkLst>
        </pc:spChg>
        <pc:spChg chg="mod">
          <ac:chgData name="Walzberg, Julien" userId="5b1e1471-2a37-49b4-be7f-e67f6cb8f2c7" providerId="ADAL" clId="{91DA791B-1B1F-43CE-8F36-96DA4CDC72CE}" dt="2023-09-20T04:24:05.968" v="2113" actId="20577"/>
          <ac:spMkLst>
            <pc:docMk/>
            <pc:sldMk cId="3217083962" sldId="381"/>
            <ac:spMk id="3" creationId="{00000000-0000-0000-0000-000000000000}"/>
          </ac:spMkLst>
        </pc:spChg>
      </pc:sldChg>
      <pc:sldChg chg="addSp delSp modSp add mod">
        <pc:chgData name="Walzberg, Julien" userId="5b1e1471-2a37-49b4-be7f-e67f6cb8f2c7" providerId="ADAL" clId="{91DA791B-1B1F-43CE-8F36-96DA4CDC72CE}" dt="2023-09-20T04:23:50.594" v="2110" actId="20577"/>
        <pc:sldMkLst>
          <pc:docMk/>
          <pc:sldMk cId="3265235559" sldId="382"/>
        </pc:sldMkLst>
        <pc:spChg chg="del">
          <ac:chgData name="Walzberg, Julien" userId="5b1e1471-2a37-49b4-be7f-e67f6cb8f2c7" providerId="ADAL" clId="{91DA791B-1B1F-43CE-8F36-96DA4CDC72CE}" dt="2023-09-20T04:14:18.755" v="1966" actId="478"/>
          <ac:spMkLst>
            <pc:docMk/>
            <pc:sldMk cId="3265235559" sldId="382"/>
            <ac:spMk id="2" creationId="{00000000-0000-0000-0000-000000000000}"/>
          </ac:spMkLst>
        </pc:spChg>
        <pc:spChg chg="mod">
          <ac:chgData name="Walzberg, Julien" userId="5b1e1471-2a37-49b4-be7f-e67f6cb8f2c7" providerId="ADAL" clId="{91DA791B-1B1F-43CE-8F36-96DA4CDC72CE}" dt="2023-09-20T04:23:50.594" v="2110" actId="20577"/>
          <ac:spMkLst>
            <pc:docMk/>
            <pc:sldMk cId="3265235559" sldId="382"/>
            <ac:spMk id="3" creationId="{00000000-0000-0000-0000-000000000000}"/>
          </ac:spMkLst>
        </pc:spChg>
        <pc:spChg chg="add del mod">
          <ac:chgData name="Walzberg, Julien" userId="5b1e1471-2a37-49b4-be7f-e67f6cb8f2c7" providerId="ADAL" clId="{91DA791B-1B1F-43CE-8F36-96DA4CDC72CE}" dt="2023-09-20T04:14:33.050" v="1975" actId="478"/>
          <ac:spMkLst>
            <pc:docMk/>
            <pc:sldMk cId="3265235559" sldId="382"/>
            <ac:spMk id="5" creationId="{89618563-734C-D70A-EA4F-0EF330E6FA2D}"/>
          </ac:spMkLst>
        </pc:spChg>
        <pc:spChg chg="add del mod ord">
          <ac:chgData name="Walzberg, Julien" userId="5b1e1471-2a37-49b4-be7f-e67f6cb8f2c7" providerId="ADAL" clId="{91DA791B-1B1F-43CE-8F36-96DA4CDC72CE}" dt="2023-09-20T04:14:29.705" v="1972" actId="478"/>
          <ac:spMkLst>
            <pc:docMk/>
            <pc:sldMk cId="3265235559" sldId="382"/>
            <ac:spMk id="6" creationId="{0343A135-6CD5-DB1A-8B74-7E5F6BDE35AA}"/>
          </ac:spMkLst>
        </pc:spChg>
        <pc:spChg chg="mod">
          <ac:chgData name="Walzberg, Julien" userId="5b1e1471-2a37-49b4-be7f-e67f6cb8f2c7" providerId="ADAL" clId="{91DA791B-1B1F-43CE-8F36-96DA4CDC72CE}" dt="2023-09-20T04:23:46.317" v="2109" actId="20577"/>
          <ac:spMkLst>
            <pc:docMk/>
            <pc:sldMk cId="3265235559" sldId="382"/>
            <ac:spMk id="11" creationId="{BFE5396D-9074-42BE-8062-A6EFEDA55B00}"/>
          </ac:spMkLst>
        </pc:spChg>
      </pc:sldChg>
      <pc:sldChg chg="addSp delSp modSp add mod">
        <pc:chgData name="Walzberg, Julien" userId="5b1e1471-2a37-49b4-be7f-e67f6cb8f2c7" providerId="ADAL" clId="{91DA791B-1B1F-43CE-8F36-96DA4CDC72CE}" dt="2023-09-20T04:23:58.573" v="2112" actId="20577"/>
        <pc:sldMkLst>
          <pc:docMk/>
          <pc:sldMk cId="171176649" sldId="537"/>
        </pc:sldMkLst>
        <pc:spChg chg="mod">
          <ac:chgData name="Walzberg, Julien" userId="5b1e1471-2a37-49b4-be7f-e67f6cb8f2c7" providerId="ADAL" clId="{91DA791B-1B1F-43CE-8F36-96DA4CDC72CE}" dt="2023-09-20T04:23:58.573" v="2112" actId="20577"/>
          <ac:spMkLst>
            <pc:docMk/>
            <pc:sldMk cId="171176649" sldId="537"/>
            <ac:spMk id="2" creationId="{00000000-0000-0000-0000-000000000000}"/>
          </ac:spMkLst>
        </pc:spChg>
        <pc:spChg chg="add del mod">
          <ac:chgData name="Walzberg, Julien" userId="5b1e1471-2a37-49b4-be7f-e67f6cb8f2c7" providerId="ADAL" clId="{91DA791B-1B1F-43CE-8F36-96DA4CDC72CE}" dt="2023-09-20T04:12:15.666" v="1929"/>
          <ac:spMkLst>
            <pc:docMk/>
            <pc:sldMk cId="171176649" sldId="537"/>
            <ac:spMk id="4" creationId="{6D8E9E1E-7D73-9145-EFF7-CA7C031F5A10}"/>
          </ac:spMkLst>
        </pc:spChg>
        <pc:spChg chg="add del mod">
          <ac:chgData name="Walzberg, Julien" userId="5b1e1471-2a37-49b4-be7f-e67f6cb8f2c7" providerId="ADAL" clId="{91DA791B-1B1F-43CE-8F36-96DA4CDC72CE}" dt="2023-09-20T04:12:17.757" v="1933"/>
          <ac:spMkLst>
            <pc:docMk/>
            <pc:sldMk cId="171176649" sldId="537"/>
            <ac:spMk id="5" creationId="{8431761E-FBC7-2F0F-54D6-ADD3BCC6760C}"/>
          </ac:spMkLst>
        </pc:spChg>
        <pc:spChg chg="add del mod">
          <ac:chgData name="Walzberg, Julien" userId="5b1e1471-2a37-49b4-be7f-e67f6cb8f2c7" providerId="ADAL" clId="{91DA791B-1B1F-43CE-8F36-96DA4CDC72CE}" dt="2023-09-20T04:12:24.135" v="1941"/>
          <ac:spMkLst>
            <pc:docMk/>
            <pc:sldMk cId="171176649" sldId="537"/>
            <ac:spMk id="6" creationId="{55D933CF-E770-844A-9E58-A783EF034C75}"/>
          </ac:spMkLst>
        </pc:spChg>
        <pc:spChg chg="add del mod">
          <ac:chgData name="Walzberg, Julien" userId="5b1e1471-2a37-49b4-be7f-e67f6cb8f2c7" providerId="ADAL" clId="{91DA791B-1B1F-43CE-8F36-96DA4CDC72CE}" dt="2023-09-20T04:12:33.930" v="1946"/>
          <ac:spMkLst>
            <pc:docMk/>
            <pc:sldMk cId="171176649" sldId="537"/>
            <ac:spMk id="7" creationId="{C6B097C7-1467-BFE0-9DFA-371F6184B55F}"/>
          </ac:spMkLst>
        </pc:spChg>
        <pc:spChg chg="add del mod ord">
          <ac:chgData name="Walzberg, Julien" userId="5b1e1471-2a37-49b4-be7f-e67f6cb8f2c7" providerId="ADAL" clId="{91DA791B-1B1F-43CE-8F36-96DA4CDC72CE}" dt="2023-09-20T04:13:39.631" v="1959" actId="478"/>
          <ac:spMkLst>
            <pc:docMk/>
            <pc:sldMk cId="171176649" sldId="537"/>
            <ac:spMk id="10" creationId="{4CEE48D8-DF29-EACB-AB67-E4A22A94A457}"/>
          </ac:spMkLst>
        </pc:spChg>
        <pc:spChg chg="add del mod">
          <ac:chgData name="Walzberg, Julien" userId="5b1e1471-2a37-49b4-be7f-e67f6cb8f2c7" providerId="ADAL" clId="{91DA791B-1B1F-43CE-8F36-96DA4CDC72CE}" dt="2023-09-20T04:13:43.039" v="1961" actId="478"/>
          <ac:spMkLst>
            <pc:docMk/>
            <pc:sldMk cId="171176649" sldId="537"/>
            <ac:spMk id="13" creationId="{58ED1AD2-2A9E-5D44-6F34-A81E9140EBEE}"/>
          </ac:spMkLst>
        </pc:spChg>
        <pc:spChg chg="add del mod ord">
          <ac:chgData name="Walzberg, Julien" userId="5b1e1471-2a37-49b4-be7f-e67f6cb8f2c7" providerId="ADAL" clId="{91DA791B-1B1F-43CE-8F36-96DA4CDC72CE}" dt="2023-09-20T04:14:14.138" v="1965" actId="1076"/>
          <ac:spMkLst>
            <pc:docMk/>
            <pc:sldMk cId="171176649" sldId="537"/>
            <ac:spMk id="15" creationId="{B84DC1C5-06F4-42DD-A3E3-A9AC4EF5FEFA}"/>
          </ac:spMkLst>
        </pc:spChg>
      </pc:sldChg>
      <pc:sldChg chg="add del">
        <pc:chgData name="Walzberg, Julien" userId="5b1e1471-2a37-49b4-be7f-e67f6cb8f2c7" providerId="ADAL" clId="{91DA791B-1B1F-43CE-8F36-96DA4CDC72CE}" dt="2023-09-20T04:09:57.249" v="1895" actId="47"/>
        <pc:sldMkLst>
          <pc:docMk/>
          <pc:sldMk cId="3955395589" sldId="577"/>
        </pc:sldMkLst>
      </pc:sldChg>
      <pc:sldChg chg="addSp modSp add mod modAnim">
        <pc:chgData name="Walzberg, Julien" userId="5b1e1471-2a37-49b4-be7f-e67f6cb8f2c7" providerId="ADAL" clId="{91DA791B-1B1F-43CE-8F36-96DA4CDC72CE}" dt="2023-09-20T04:04:02.263" v="1848" actId="20577"/>
        <pc:sldMkLst>
          <pc:docMk/>
          <pc:sldMk cId="2006512104" sldId="579"/>
        </pc:sldMkLst>
        <pc:spChg chg="mod">
          <ac:chgData name="Walzberg, Julien" userId="5b1e1471-2a37-49b4-be7f-e67f6cb8f2c7" providerId="ADAL" clId="{91DA791B-1B1F-43CE-8F36-96DA4CDC72CE}" dt="2023-09-20T04:00:37.388" v="1737" actId="20577"/>
          <ac:spMkLst>
            <pc:docMk/>
            <pc:sldMk cId="2006512104" sldId="579"/>
            <ac:spMk id="2" creationId="{00000000-0000-0000-0000-000000000000}"/>
          </ac:spMkLst>
        </pc:spChg>
        <pc:spChg chg="mod">
          <ac:chgData name="Walzberg, Julien" userId="5b1e1471-2a37-49b4-be7f-e67f6cb8f2c7" providerId="ADAL" clId="{91DA791B-1B1F-43CE-8F36-96DA4CDC72CE}" dt="2023-09-20T04:04:02.263" v="1848" actId="20577"/>
          <ac:spMkLst>
            <pc:docMk/>
            <pc:sldMk cId="2006512104" sldId="579"/>
            <ac:spMk id="3" creationId="{00000000-0000-0000-0000-000000000000}"/>
          </ac:spMkLst>
        </pc:spChg>
        <pc:spChg chg="add mod">
          <ac:chgData name="Walzberg, Julien" userId="5b1e1471-2a37-49b4-be7f-e67f6cb8f2c7" providerId="ADAL" clId="{91DA791B-1B1F-43CE-8F36-96DA4CDC72CE}" dt="2023-09-20T03:58:18.229" v="1722" actId="1076"/>
          <ac:spMkLst>
            <pc:docMk/>
            <pc:sldMk cId="2006512104" sldId="579"/>
            <ac:spMk id="12" creationId="{D89A6E5A-66E1-93A2-7899-86CCD11CE0B0}"/>
          </ac:spMkLst>
        </pc:spChg>
        <pc:spChg chg="mod">
          <ac:chgData name="Walzberg, Julien" userId="5b1e1471-2a37-49b4-be7f-e67f6cb8f2c7" providerId="ADAL" clId="{91DA791B-1B1F-43CE-8F36-96DA4CDC72CE}" dt="2023-09-20T03:57:00.520" v="1681" actId="14100"/>
          <ac:spMkLst>
            <pc:docMk/>
            <pc:sldMk cId="2006512104" sldId="579"/>
            <ac:spMk id="13" creationId="{6EB1FCD8-1DC1-437F-9C71-9D165AA3AD2D}"/>
          </ac:spMkLst>
        </pc:spChg>
        <pc:picChg chg="add mod">
          <ac:chgData name="Walzberg, Julien" userId="5b1e1471-2a37-49b4-be7f-e67f6cb8f2c7" providerId="ADAL" clId="{91DA791B-1B1F-43CE-8F36-96DA4CDC72CE}" dt="2023-09-20T03:56:47.444" v="1678" actId="1076"/>
          <ac:picMkLst>
            <pc:docMk/>
            <pc:sldMk cId="2006512104" sldId="579"/>
            <ac:picMk id="8" creationId="{7CE7F542-32E6-DD48-ECEB-CC0DF61D8304}"/>
          </ac:picMkLst>
        </pc:picChg>
        <pc:picChg chg="mod">
          <ac:chgData name="Walzberg, Julien" userId="5b1e1471-2a37-49b4-be7f-e67f6cb8f2c7" providerId="ADAL" clId="{91DA791B-1B1F-43CE-8F36-96DA4CDC72CE}" dt="2023-09-20T03:56:37.066" v="1676" actId="1076"/>
          <ac:picMkLst>
            <pc:docMk/>
            <pc:sldMk cId="2006512104" sldId="579"/>
            <ac:picMk id="1026" creationId="{FEE5326E-8242-4F84-B1A9-A73596ADFF72}"/>
          </ac:picMkLst>
        </pc:picChg>
        <pc:cxnChg chg="mod">
          <ac:chgData name="Walzberg, Julien" userId="5b1e1471-2a37-49b4-be7f-e67f6cb8f2c7" providerId="ADAL" clId="{91DA791B-1B1F-43CE-8F36-96DA4CDC72CE}" dt="2023-09-20T03:56:54.130" v="1680" actId="14100"/>
          <ac:cxnSpMkLst>
            <pc:docMk/>
            <pc:sldMk cId="2006512104" sldId="579"/>
            <ac:cxnSpMk id="9" creationId="{05D20B4F-B52F-4455-9C4A-64CE1E365E79}"/>
          </ac:cxnSpMkLst>
        </pc:cxnChg>
      </pc:sldChg>
      <pc:sldChg chg="addSp delSp modSp add mod">
        <pc:chgData name="Walzberg, Julien" userId="5b1e1471-2a37-49b4-be7f-e67f6cb8f2c7" providerId="ADAL" clId="{91DA791B-1B1F-43CE-8F36-96DA4CDC72CE}" dt="2023-09-20T04:02:53.999" v="1840" actId="20577"/>
        <pc:sldMkLst>
          <pc:docMk/>
          <pc:sldMk cId="2888447191" sldId="580"/>
        </pc:sldMkLst>
        <pc:spChg chg="mod">
          <ac:chgData name="Walzberg, Julien" userId="5b1e1471-2a37-49b4-be7f-e67f6cb8f2c7" providerId="ADAL" clId="{91DA791B-1B1F-43CE-8F36-96DA4CDC72CE}" dt="2023-09-20T04:00:42.855" v="1738" actId="20577"/>
          <ac:spMkLst>
            <pc:docMk/>
            <pc:sldMk cId="2888447191" sldId="580"/>
            <ac:spMk id="2" creationId="{00000000-0000-0000-0000-000000000000}"/>
          </ac:spMkLst>
        </pc:spChg>
        <pc:spChg chg="add del mod ord">
          <ac:chgData name="Walzberg, Julien" userId="5b1e1471-2a37-49b4-be7f-e67f6cb8f2c7" providerId="ADAL" clId="{91DA791B-1B1F-43CE-8F36-96DA4CDC72CE}" dt="2023-09-20T04:02:53.999" v="1840" actId="20577"/>
          <ac:spMkLst>
            <pc:docMk/>
            <pc:sldMk cId="2888447191" sldId="580"/>
            <ac:spMk id="3" creationId="{00000000-0000-0000-0000-000000000000}"/>
          </ac:spMkLst>
        </pc:spChg>
        <pc:spChg chg="add del mod">
          <ac:chgData name="Walzberg, Julien" userId="5b1e1471-2a37-49b4-be7f-e67f6cb8f2c7" providerId="ADAL" clId="{91DA791B-1B1F-43CE-8F36-96DA4CDC72CE}" dt="2023-09-20T03:59:56.714" v="1732" actId="478"/>
          <ac:spMkLst>
            <pc:docMk/>
            <pc:sldMk cId="2888447191" sldId="580"/>
            <ac:spMk id="4" creationId="{256610B5-A04B-AFFA-F83B-F9BA019EDE1E}"/>
          </ac:spMkLst>
        </pc:spChg>
        <pc:spChg chg="add del mod">
          <ac:chgData name="Walzberg, Julien" userId="5b1e1471-2a37-49b4-be7f-e67f6cb8f2c7" providerId="ADAL" clId="{91DA791B-1B1F-43CE-8F36-96DA4CDC72CE}" dt="2023-09-20T03:59:44.751" v="1730" actId="478"/>
          <ac:spMkLst>
            <pc:docMk/>
            <pc:sldMk cId="2888447191" sldId="580"/>
            <ac:spMk id="6" creationId="{C0D41A0C-5652-B036-4D79-3F29E95CD950}"/>
          </ac:spMkLst>
        </pc:spChg>
      </pc:sldChg>
      <pc:sldChg chg="modSp add del mod">
        <pc:chgData name="Walzberg, Julien" userId="5b1e1471-2a37-49b4-be7f-e67f6cb8f2c7" providerId="ADAL" clId="{91DA791B-1B1F-43CE-8F36-96DA4CDC72CE}" dt="2023-09-20T03:59:02.191" v="1724" actId="47"/>
        <pc:sldMkLst>
          <pc:docMk/>
          <pc:sldMk cId="2281542800" sldId="581"/>
        </pc:sldMkLst>
        <pc:picChg chg="mod">
          <ac:chgData name="Walzberg, Julien" userId="5b1e1471-2a37-49b4-be7f-e67f6cb8f2c7" providerId="ADAL" clId="{91DA791B-1B1F-43CE-8F36-96DA4CDC72CE}" dt="2023-09-20T03:56:14.761" v="1670" actId="1076"/>
          <ac:picMkLst>
            <pc:docMk/>
            <pc:sldMk cId="2281542800" sldId="581"/>
            <ac:picMk id="4" creationId="{C29B8D9B-3729-4BF7-8B25-5E7A19368B23}"/>
          </ac:picMkLst>
        </pc:picChg>
      </pc:sldChg>
      <pc:sldChg chg="addSp modSp add mod">
        <pc:chgData name="Walzberg, Julien" userId="5b1e1471-2a37-49b4-be7f-e67f6cb8f2c7" providerId="ADAL" clId="{91DA791B-1B1F-43CE-8F36-96DA4CDC72CE}" dt="2023-09-20T04:24:26.221" v="2117" actId="20577"/>
        <pc:sldMkLst>
          <pc:docMk/>
          <pc:sldMk cId="2310199773" sldId="589"/>
        </pc:sldMkLst>
        <pc:spChg chg="mod">
          <ac:chgData name="Walzberg, Julien" userId="5b1e1471-2a37-49b4-be7f-e67f6cb8f2c7" providerId="ADAL" clId="{91DA791B-1B1F-43CE-8F36-96DA4CDC72CE}" dt="2023-09-20T04:10:15.175" v="1896"/>
          <ac:spMkLst>
            <pc:docMk/>
            <pc:sldMk cId="2310199773" sldId="589"/>
            <ac:spMk id="2" creationId="{00000000-0000-0000-0000-000000000000}"/>
          </ac:spMkLst>
        </pc:spChg>
        <pc:spChg chg="mod">
          <ac:chgData name="Walzberg, Julien" userId="5b1e1471-2a37-49b4-be7f-e67f6cb8f2c7" providerId="ADAL" clId="{91DA791B-1B1F-43CE-8F36-96DA4CDC72CE}" dt="2023-09-20T04:24:26.221" v="2117" actId="20577"/>
          <ac:spMkLst>
            <pc:docMk/>
            <pc:sldMk cId="2310199773" sldId="589"/>
            <ac:spMk id="7" creationId="{14A6D299-5C38-4B20-B096-401A03A39412}"/>
          </ac:spMkLst>
        </pc:spChg>
        <pc:picChg chg="mod">
          <ac:chgData name="Walzberg, Julien" userId="5b1e1471-2a37-49b4-be7f-e67f6cb8f2c7" providerId="ADAL" clId="{91DA791B-1B1F-43CE-8F36-96DA4CDC72CE}" dt="2023-09-20T04:09:34.729" v="1894" actId="1076"/>
          <ac:picMkLst>
            <pc:docMk/>
            <pc:sldMk cId="2310199773" sldId="589"/>
            <ac:picMk id="3" creationId="{1966FB3F-8D2A-4574-BC7E-2DC5FD36BC2F}"/>
          </ac:picMkLst>
        </pc:picChg>
        <pc:picChg chg="add mod">
          <ac:chgData name="Walzberg, Julien" userId="5b1e1471-2a37-49b4-be7f-e67f6cb8f2c7" providerId="ADAL" clId="{91DA791B-1B1F-43CE-8F36-96DA4CDC72CE}" dt="2023-09-20T04:09:14.138" v="1893" actId="1076"/>
          <ac:picMkLst>
            <pc:docMk/>
            <pc:sldMk cId="2310199773" sldId="589"/>
            <ac:picMk id="5" creationId="{51AC93C1-1B3F-66CF-744A-E4F347A8E0FD}"/>
          </ac:picMkLst>
        </pc:picChg>
      </pc:sldChg>
      <pc:sldChg chg="del">
        <pc:chgData name="Walzberg, Julien" userId="5b1e1471-2a37-49b4-be7f-e67f6cb8f2c7" providerId="ADAL" clId="{91DA791B-1B1F-43CE-8F36-96DA4CDC72CE}" dt="2023-09-20T04:27:27.485" v="2132" actId="47"/>
        <pc:sldMkLst>
          <pc:docMk/>
          <pc:sldMk cId="312233700" sldId="602"/>
        </pc:sldMkLst>
      </pc:sldChg>
      <pc:sldChg chg="del">
        <pc:chgData name="Walzberg, Julien" userId="5b1e1471-2a37-49b4-be7f-e67f6cb8f2c7" providerId="ADAL" clId="{91DA791B-1B1F-43CE-8F36-96DA4CDC72CE}" dt="2023-09-20T04:27:27.485" v="2132" actId="47"/>
        <pc:sldMkLst>
          <pc:docMk/>
          <pc:sldMk cId="568641166" sldId="605"/>
        </pc:sldMkLst>
      </pc:sldChg>
      <pc:sldChg chg="addSp delSp modSp mod ord">
        <pc:chgData name="Walzberg, Julien" userId="5b1e1471-2a37-49b4-be7f-e67f6cb8f2c7" providerId="ADAL" clId="{91DA791B-1B1F-43CE-8F36-96DA4CDC72CE}" dt="2023-09-19T20:36:49.005" v="497" actId="1076"/>
        <pc:sldMkLst>
          <pc:docMk/>
          <pc:sldMk cId="3053270683" sldId="659"/>
        </pc:sldMkLst>
        <pc:spChg chg="mod">
          <ac:chgData name="Walzberg, Julien" userId="5b1e1471-2a37-49b4-be7f-e67f6cb8f2c7" providerId="ADAL" clId="{91DA791B-1B1F-43CE-8F36-96DA4CDC72CE}" dt="2023-09-19T20:21:18.826" v="66" actId="20577"/>
          <ac:spMkLst>
            <pc:docMk/>
            <pc:sldMk cId="3053270683" sldId="659"/>
            <ac:spMk id="2" creationId="{00000000-0000-0000-0000-000000000000}"/>
          </ac:spMkLst>
        </pc:spChg>
        <pc:spChg chg="add del mod">
          <ac:chgData name="Walzberg, Julien" userId="5b1e1471-2a37-49b4-be7f-e67f6cb8f2c7" providerId="ADAL" clId="{91DA791B-1B1F-43CE-8F36-96DA4CDC72CE}" dt="2023-09-19T20:14:59.011" v="3" actId="478"/>
          <ac:spMkLst>
            <pc:docMk/>
            <pc:sldMk cId="3053270683" sldId="659"/>
            <ac:spMk id="4" creationId="{E4C12015-DCCC-95F8-A023-461DE82ADD1A}"/>
          </ac:spMkLst>
        </pc:spChg>
        <pc:spChg chg="del">
          <ac:chgData name="Walzberg, Julien" userId="5b1e1471-2a37-49b4-be7f-e67f6cb8f2c7" providerId="ADAL" clId="{91DA791B-1B1F-43CE-8F36-96DA4CDC72CE}" dt="2023-09-19T20:14:57.075" v="2" actId="478"/>
          <ac:spMkLst>
            <pc:docMk/>
            <pc:sldMk cId="3053270683" sldId="659"/>
            <ac:spMk id="5" creationId="{715EAEF1-E9EC-4413-A716-DD27365B6389}"/>
          </ac:spMkLst>
        </pc:spChg>
        <pc:spChg chg="add del mod">
          <ac:chgData name="Walzberg, Julien" userId="5b1e1471-2a37-49b4-be7f-e67f6cb8f2c7" providerId="ADAL" clId="{91DA791B-1B1F-43CE-8F36-96DA4CDC72CE}" dt="2023-09-19T20:15:12.845" v="10" actId="478"/>
          <ac:spMkLst>
            <pc:docMk/>
            <pc:sldMk cId="3053270683" sldId="659"/>
            <ac:spMk id="6" creationId="{169F3B0B-2087-83AE-9827-314204BCEC75}"/>
          </ac:spMkLst>
        </pc:spChg>
        <pc:spChg chg="add mod ord">
          <ac:chgData name="Walzberg, Julien" userId="5b1e1471-2a37-49b4-be7f-e67f6cb8f2c7" providerId="ADAL" clId="{91DA791B-1B1F-43CE-8F36-96DA4CDC72CE}" dt="2023-09-19T20:35:55.361" v="489" actId="20577"/>
          <ac:spMkLst>
            <pc:docMk/>
            <pc:sldMk cId="3053270683" sldId="659"/>
            <ac:spMk id="8" creationId="{5AE034BD-1131-5FE5-184B-8A01138268A9}"/>
          </ac:spMkLst>
        </pc:spChg>
        <pc:spChg chg="add mod">
          <ac:chgData name="Walzberg, Julien" userId="5b1e1471-2a37-49b4-be7f-e67f6cb8f2c7" providerId="ADAL" clId="{91DA791B-1B1F-43CE-8F36-96DA4CDC72CE}" dt="2023-09-19T20:36:49.005" v="497" actId="1076"/>
          <ac:spMkLst>
            <pc:docMk/>
            <pc:sldMk cId="3053270683" sldId="659"/>
            <ac:spMk id="10" creationId="{F00723A8-3CC2-5812-2B9B-1DBC97B82679}"/>
          </ac:spMkLst>
        </pc:spChg>
        <pc:picChg chg="del">
          <ac:chgData name="Walzberg, Julien" userId="5b1e1471-2a37-49b4-be7f-e67f6cb8f2c7" providerId="ADAL" clId="{91DA791B-1B1F-43CE-8F36-96DA4CDC72CE}" dt="2023-09-19T20:14:55.319" v="1" actId="478"/>
          <ac:picMkLst>
            <pc:docMk/>
            <pc:sldMk cId="3053270683" sldId="659"/>
            <ac:picMk id="7" creationId="{09570E80-2B53-4500-8D93-1D3F8F1CD59E}"/>
          </ac:picMkLst>
        </pc:picChg>
        <pc:picChg chg="add del mod">
          <ac:chgData name="Walzberg, Julien" userId="5b1e1471-2a37-49b4-be7f-e67f6cb8f2c7" providerId="ADAL" clId="{91DA791B-1B1F-43CE-8F36-96DA4CDC72CE}" dt="2023-09-19T20:36:12.062" v="491" actId="1076"/>
          <ac:picMkLst>
            <pc:docMk/>
            <pc:sldMk cId="3053270683" sldId="659"/>
            <ac:picMk id="1026" creationId="{634AB297-7CFB-8268-19E4-AEECA5F2FCEE}"/>
          </ac:picMkLst>
        </pc:picChg>
      </pc:sldChg>
      <pc:sldChg chg="del">
        <pc:chgData name="Walzberg, Julien" userId="5b1e1471-2a37-49b4-be7f-e67f6cb8f2c7" providerId="ADAL" clId="{91DA791B-1B1F-43CE-8F36-96DA4CDC72CE}" dt="2023-09-20T04:27:27.485" v="2132" actId="47"/>
        <pc:sldMkLst>
          <pc:docMk/>
          <pc:sldMk cId="1141744962" sldId="670"/>
        </pc:sldMkLst>
      </pc:sldChg>
      <pc:sldChg chg="addSp delSp modSp mod">
        <pc:chgData name="Walzberg, Julien" userId="5b1e1471-2a37-49b4-be7f-e67f6cb8f2c7" providerId="ADAL" clId="{91DA791B-1B1F-43CE-8F36-96DA4CDC72CE}" dt="2023-09-20T04:11:29.777" v="1913" actId="14100"/>
        <pc:sldMkLst>
          <pc:docMk/>
          <pc:sldMk cId="4112777039" sldId="676"/>
        </pc:sldMkLst>
        <pc:spChg chg="add del mod">
          <ac:chgData name="Walzberg, Julien" userId="5b1e1471-2a37-49b4-be7f-e67f6cb8f2c7" providerId="ADAL" clId="{91DA791B-1B1F-43CE-8F36-96DA4CDC72CE}" dt="2023-09-20T03:21:13.819" v="1415" actId="478"/>
          <ac:spMkLst>
            <pc:docMk/>
            <pc:sldMk cId="4112777039" sldId="676"/>
            <ac:spMk id="3" creationId="{60A0977E-52AA-A21B-33B2-475F88DCB319}"/>
          </ac:spMkLst>
        </pc:spChg>
        <pc:spChg chg="mod">
          <ac:chgData name="Walzberg, Julien" userId="5b1e1471-2a37-49b4-be7f-e67f6cb8f2c7" providerId="ADAL" clId="{91DA791B-1B1F-43CE-8F36-96DA4CDC72CE}" dt="2023-09-20T04:11:29.777" v="1913" actId="14100"/>
          <ac:spMkLst>
            <pc:docMk/>
            <pc:sldMk cId="4112777039" sldId="676"/>
            <ac:spMk id="5" creationId="{715EAEF1-E9EC-4413-A716-DD27365B6389}"/>
          </ac:spMkLst>
        </pc:spChg>
        <pc:spChg chg="add del mod">
          <ac:chgData name="Walzberg, Julien" userId="5b1e1471-2a37-49b4-be7f-e67f6cb8f2c7" providerId="ADAL" clId="{91DA791B-1B1F-43CE-8F36-96DA4CDC72CE}" dt="2023-09-20T02:58:09.461" v="1312" actId="478"/>
          <ac:spMkLst>
            <pc:docMk/>
            <pc:sldMk cId="4112777039" sldId="676"/>
            <ac:spMk id="8" creationId="{EE19E054-D040-8204-265C-CD3A26A59620}"/>
          </ac:spMkLst>
        </pc:spChg>
        <pc:spChg chg="add del mod">
          <ac:chgData name="Walzberg, Julien" userId="5b1e1471-2a37-49b4-be7f-e67f6cb8f2c7" providerId="ADAL" clId="{91DA791B-1B1F-43CE-8F36-96DA4CDC72CE}" dt="2023-09-20T03:20:39.880" v="1397" actId="478"/>
          <ac:spMkLst>
            <pc:docMk/>
            <pc:sldMk cId="4112777039" sldId="676"/>
            <ac:spMk id="10" creationId="{55EC4CAB-5E84-9995-6907-65BDF1BB7368}"/>
          </ac:spMkLst>
        </pc:spChg>
        <pc:spChg chg="add mod">
          <ac:chgData name="Walzberg, Julien" userId="5b1e1471-2a37-49b4-be7f-e67f6cb8f2c7" providerId="ADAL" clId="{91DA791B-1B1F-43CE-8F36-96DA4CDC72CE}" dt="2023-09-20T03:24:43.204" v="1456" actId="1076"/>
          <ac:spMkLst>
            <pc:docMk/>
            <pc:sldMk cId="4112777039" sldId="676"/>
            <ac:spMk id="11" creationId="{F1A070E9-AE13-B801-B3E6-3DDDF5383EE7}"/>
          </ac:spMkLst>
        </pc:spChg>
        <pc:picChg chg="del mod">
          <ac:chgData name="Walzberg, Julien" userId="5b1e1471-2a37-49b4-be7f-e67f6cb8f2c7" providerId="ADAL" clId="{91DA791B-1B1F-43CE-8F36-96DA4CDC72CE}" dt="2023-09-20T03:20:31.280" v="1395" actId="478"/>
          <ac:picMkLst>
            <pc:docMk/>
            <pc:sldMk cId="4112777039" sldId="676"/>
            <ac:picMk id="4" creationId="{2CDDE75D-EAA7-4A4D-BC5D-1FAF7B2D3133}"/>
          </ac:picMkLst>
        </pc:picChg>
        <pc:picChg chg="del mod">
          <ac:chgData name="Walzberg, Julien" userId="5b1e1471-2a37-49b4-be7f-e67f6cb8f2c7" providerId="ADAL" clId="{91DA791B-1B1F-43CE-8F36-96DA4CDC72CE}" dt="2023-09-20T03:20:36.228" v="1396" actId="478"/>
          <ac:picMkLst>
            <pc:docMk/>
            <pc:sldMk cId="4112777039" sldId="676"/>
            <ac:picMk id="6" creationId="{6A8C0F7E-8863-460A-AF08-72458B5E76B7}"/>
          </ac:picMkLst>
        </pc:picChg>
      </pc:sldChg>
      <pc:sldChg chg="addSp delSp modSp mod">
        <pc:chgData name="Walzberg, Julien" userId="5b1e1471-2a37-49b4-be7f-e67f6cb8f2c7" providerId="ADAL" clId="{91DA791B-1B1F-43CE-8F36-96DA4CDC72CE}" dt="2023-09-20T04:16:05.223" v="1996" actId="20577"/>
        <pc:sldMkLst>
          <pc:docMk/>
          <pc:sldMk cId="669124933" sldId="677"/>
        </pc:sldMkLst>
        <pc:spChg chg="add del mod">
          <ac:chgData name="Walzberg, Julien" userId="5b1e1471-2a37-49b4-be7f-e67f6cb8f2c7" providerId="ADAL" clId="{91DA791B-1B1F-43CE-8F36-96DA4CDC72CE}" dt="2023-09-20T04:15:58.765" v="1990" actId="478"/>
          <ac:spMkLst>
            <pc:docMk/>
            <pc:sldMk cId="669124933" sldId="677"/>
            <ac:spMk id="4" creationId="{7C845342-A65E-720B-9156-DABB0B976A73}"/>
          </ac:spMkLst>
        </pc:spChg>
        <pc:spChg chg="add mod">
          <ac:chgData name="Walzberg, Julien" userId="5b1e1471-2a37-49b4-be7f-e67f6cb8f2c7" providerId="ADAL" clId="{91DA791B-1B1F-43CE-8F36-96DA4CDC72CE}" dt="2023-09-20T04:16:05.223" v="1996" actId="20577"/>
          <ac:spMkLst>
            <pc:docMk/>
            <pc:sldMk cId="669124933" sldId="677"/>
            <ac:spMk id="5" creationId="{0B19CF06-811B-CF5D-C4A3-66CB33B76DE2}"/>
          </ac:spMkLst>
        </pc:spChg>
        <pc:spChg chg="del mod">
          <ac:chgData name="Walzberg, Julien" userId="5b1e1471-2a37-49b4-be7f-e67f6cb8f2c7" providerId="ADAL" clId="{91DA791B-1B1F-43CE-8F36-96DA4CDC72CE}" dt="2023-09-20T04:15:54.155" v="1988" actId="478"/>
          <ac:spMkLst>
            <pc:docMk/>
            <pc:sldMk cId="669124933" sldId="677"/>
            <ac:spMk id="19" creationId="{23249301-5B6D-4429-9696-943E751576B3}"/>
          </ac:spMkLst>
        </pc:spChg>
      </pc:sldChg>
      <pc:sldChg chg="del">
        <pc:chgData name="Walzberg, Julien" userId="5b1e1471-2a37-49b4-be7f-e67f6cb8f2c7" providerId="ADAL" clId="{91DA791B-1B1F-43CE-8F36-96DA4CDC72CE}" dt="2023-09-20T04:27:27.485" v="2132" actId="47"/>
        <pc:sldMkLst>
          <pc:docMk/>
          <pc:sldMk cId="1912493513" sldId="685"/>
        </pc:sldMkLst>
      </pc:sldChg>
      <pc:sldChg chg="del">
        <pc:chgData name="Walzberg, Julien" userId="5b1e1471-2a37-49b4-be7f-e67f6cb8f2c7" providerId="ADAL" clId="{91DA791B-1B1F-43CE-8F36-96DA4CDC72CE}" dt="2023-09-20T04:27:27.485" v="2132" actId="47"/>
        <pc:sldMkLst>
          <pc:docMk/>
          <pc:sldMk cId="488241928" sldId="724"/>
        </pc:sldMkLst>
      </pc:sldChg>
      <pc:sldChg chg="del">
        <pc:chgData name="Walzberg, Julien" userId="5b1e1471-2a37-49b4-be7f-e67f6cb8f2c7" providerId="ADAL" clId="{91DA791B-1B1F-43CE-8F36-96DA4CDC72CE}" dt="2023-09-20T04:27:27.485" v="2132" actId="47"/>
        <pc:sldMkLst>
          <pc:docMk/>
          <pc:sldMk cId="1276287357" sldId="728"/>
        </pc:sldMkLst>
      </pc:sldChg>
      <pc:sldChg chg="modSp mod">
        <pc:chgData name="Walzberg, Julien" userId="5b1e1471-2a37-49b4-be7f-e67f6cb8f2c7" providerId="ADAL" clId="{91DA791B-1B1F-43CE-8F36-96DA4CDC72CE}" dt="2023-09-20T04:03:34.201" v="1847" actId="113"/>
        <pc:sldMkLst>
          <pc:docMk/>
          <pc:sldMk cId="2820936768" sldId="763"/>
        </pc:sldMkLst>
        <pc:spChg chg="mod">
          <ac:chgData name="Walzberg, Julien" userId="5b1e1471-2a37-49b4-be7f-e67f6cb8f2c7" providerId="ADAL" clId="{91DA791B-1B1F-43CE-8F36-96DA4CDC72CE}" dt="2023-09-20T03:41:56.128" v="1485" actId="1076"/>
          <ac:spMkLst>
            <pc:docMk/>
            <pc:sldMk cId="2820936768" sldId="763"/>
            <ac:spMk id="3" creationId="{00000000-0000-0000-0000-000000000000}"/>
          </ac:spMkLst>
        </pc:spChg>
        <pc:spChg chg="mod">
          <ac:chgData name="Walzberg, Julien" userId="5b1e1471-2a37-49b4-be7f-e67f6cb8f2c7" providerId="ADAL" clId="{91DA791B-1B1F-43CE-8F36-96DA4CDC72CE}" dt="2023-09-20T04:03:34.201" v="1847" actId="113"/>
          <ac:spMkLst>
            <pc:docMk/>
            <pc:sldMk cId="2820936768" sldId="763"/>
            <ac:spMk id="13" creationId="{FF8D9F33-77BF-4D57-951D-5AC83B32D166}"/>
          </ac:spMkLst>
        </pc:spChg>
        <pc:picChg chg="mod">
          <ac:chgData name="Walzberg, Julien" userId="5b1e1471-2a37-49b4-be7f-e67f6cb8f2c7" providerId="ADAL" clId="{91DA791B-1B1F-43CE-8F36-96DA4CDC72CE}" dt="2023-09-20T03:02:41.359" v="1344" actId="1076"/>
          <ac:picMkLst>
            <pc:docMk/>
            <pc:sldMk cId="2820936768" sldId="763"/>
            <ac:picMk id="5" creationId="{4E944763-5C23-4492-A56F-BC715953FF84}"/>
          </ac:picMkLst>
        </pc:picChg>
      </pc:sldChg>
      <pc:sldChg chg="del">
        <pc:chgData name="Walzberg, Julien" userId="5b1e1471-2a37-49b4-be7f-e67f6cb8f2c7" providerId="ADAL" clId="{91DA791B-1B1F-43CE-8F36-96DA4CDC72CE}" dt="2023-09-20T04:27:27.485" v="2132" actId="47"/>
        <pc:sldMkLst>
          <pc:docMk/>
          <pc:sldMk cId="544999353" sldId="776"/>
        </pc:sldMkLst>
      </pc:sldChg>
      <pc:sldChg chg="del">
        <pc:chgData name="Walzberg, Julien" userId="5b1e1471-2a37-49b4-be7f-e67f6cb8f2c7" providerId="ADAL" clId="{91DA791B-1B1F-43CE-8F36-96DA4CDC72CE}" dt="2023-09-20T04:27:27.485" v="2132" actId="47"/>
        <pc:sldMkLst>
          <pc:docMk/>
          <pc:sldMk cId="1300723099" sldId="893"/>
        </pc:sldMkLst>
      </pc:sldChg>
      <pc:sldChg chg="del">
        <pc:chgData name="Walzberg, Julien" userId="5b1e1471-2a37-49b4-be7f-e67f6cb8f2c7" providerId="ADAL" clId="{91DA791B-1B1F-43CE-8F36-96DA4CDC72CE}" dt="2023-09-20T04:27:27.485" v="2132" actId="47"/>
        <pc:sldMkLst>
          <pc:docMk/>
          <pc:sldMk cId="2321005520" sldId="894"/>
        </pc:sldMkLst>
      </pc:sldChg>
      <pc:sldChg chg="del">
        <pc:chgData name="Walzberg, Julien" userId="5b1e1471-2a37-49b4-be7f-e67f6cb8f2c7" providerId="ADAL" clId="{91DA791B-1B1F-43CE-8F36-96DA4CDC72CE}" dt="2023-09-20T04:27:27.485" v="2132" actId="47"/>
        <pc:sldMkLst>
          <pc:docMk/>
          <pc:sldMk cId="1174501268" sldId="895"/>
        </pc:sldMkLst>
      </pc:sldChg>
      <pc:sldChg chg="del">
        <pc:chgData name="Walzberg, Julien" userId="5b1e1471-2a37-49b4-be7f-e67f6cb8f2c7" providerId="ADAL" clId="{91DA791B-1B1F-43CE-8F36-96DA4CDC72CE}" dt="2023-09-20T04:27:27.485" v="2132" actId="47"/>
        <pc:sldMkLst>
          <pc:docMk/>
          <pc:sldMk cId="3405267222" sldId="921"/>
        </pc:sldMkLst>
      </pc:sldChg>
      <pc:sldChg chg="del">
        <pc:chgData name="Walzberg, Julien" userId="5b1e1471-2a37-49b4-be7f-e67f6cb8f2c7" providerId="ADAL" clId="{91DA791B-1B1F-43CE-8F36-96DA4CDC72CE}" dt="2023-09-20T04:27:27.485" v="2132" actId="47"/>
        <pc:sldMkLst>
          <pc:docMk/>
          <pc:sldMk cId="2496818814" sldId="924"/>
        </pc:sldMkLst>
      </pc:sldChg>
      <pc:sldChg chg="del">
        <pc:chgData name="Walzberg, Julien" userId="5b1e1471-2a37-49b4-be7f-e67f6cb8f2c7" providerId="ADAL" clId="{91DA791B-1B1F-43CE-8F36-96DA4CDC72CE}" dt="2023-09-20T04:27:27.485" v="2132" actId="47"/>
        <pc:sldMkLst>
          <pc:docMk/>
          <pc:sldMk cId="984883620" sldId="935"/>
        </pc:sldMkLst>
      </pc:sldChg>
      <pc:sldChg chg="del">
        <pc:chgData name="Walzberg, Julien" userId="5b1e1471-2a37-49b4-be7f-e67f6cb8f2c7" providerId="ADAL" clId="{91DA791B-1B1F-43CE-8F36-96DA4CDC72CE}" dt="2023-09-20T04:27:27.485" v="2132" actId="47"/>
        <pc:sldMkLst>
          <pc:docMk/>
          <pc:sldMk cId="2977968225" sldId="950"/>
        </pc:sldMkLst>
      </pc:sldChg>
      <pc:sldChg chg="del">
        <pc:chgData name="Walzberg, Julien" userId="5b1e1471-2a37-49b4-be7f-e67f6cb8f2c7" providerId="ADAL" clId="{91DA791B-1B1F-43CE-8F36-96DA4CDC72CE}" dt="2023-09-20T04:27:27.485" v="2132" actId="47"/>
        <pc:sldMkLst>
          <pc:docMk/>
          <pc:sldMk cId="3454420506" sldId="953"/>
        </pc:sldMkLst>
      </pc:sldChg>
      <pc:sldChg chg="del">
        <pc:chgData name="Walzberg, Julien" userId="5b1e1471-2a37-49b4-be7f-e67f6cb8f2c7" providerId="ADAL" clId="{91DA791B-1B1F-43CE-8F36-96DA4CDC72CE}" dt="2023-09-20T04:27:27.485" v="2132" actId="47"/>
        <pc:sldMkLst>
          <pc:docMk/>
          <pc:sldMk cId="3946476197" sldId="956"/>
        </pc:sldMkLst>
      </pc:sldChg>
      <pc:sldChg chg="del">
        <pc:chgData name="Walzberg, Julien" userId="5b1e1471-2a37-49b4-be7f-e67f6cb8f2c7" providerId="ADAL" clId="{91DA791B-1B1F-43CE-8F36-96DA4CDC72CE}" dt="2023-09-20T04:27:27.485" v="2132" actId="47"/>
        <pc:sldMkLst>
          <pc:docMk/>
          <pc:sldMk cId="2129203280" sldId="957"/>
        </pc:sldMkLst>
      </pc:sldChg>
      <pc:sldChg chg="del">
        <pc:chgData name="Walzberg, Julien" userId="5b1e1471-2a37-49b4-be7f-e67f6cb8f2c7" providerId="ADAL" clId="{91DA791B-1B1F-43CE-8F36-96DA4CDC72CE}" dt="2023-09-20T04:27:27.485" v="2132" actId="47"/>
        <pc:sldMkLst>
          <pc:docMk/>
          <pc:sldMk cId="3510292422" sldId="963"/>
        </pc:sldMkLst>
      </pc:sldChg>
      <pc:sldChg chg="delSp add mod">
        <pc:chgData name="Walzberg, Julien" userId="5b1e1471-2a37-49b4-be7f-e67f6cb8f2c7" providerId="ADAL" clId="{91DA791B-1B1F-43CE-8F36-96DA4CDC72CE}" dt="2023-09-20T04:36:30.567" v="2186" actId="478"/>
        <pc:sldMkLst>
          <pc:docMk/>
          <pc:sldMk cId="475463998" sldId="2544"/>
        </pc:sldMkLst>
        <pc:spChg chg="del">
          <ac:chgData name="Walzberg, Julien" userId="5b1e1471-2a37-49b4-be7f-e67f6cb8f2c7" providerId="ADAL" clId="{91DA791B-1B1F-43CE-8F36-96DA4CDC72CE}" dt="2023-09-20T04:36:30.567" v="2186" actId="478"/>
          <ac:spMkLst>
            <pc:docMk/>
            <pc:sldMk cId="475463998" sldId="2544"/>
            <ac:spMk id="3" creationId="{B5DEB770-F829-8E90-37CC-E5D4BB57FAAD}"/>
          </ac:spMkLst>
        </pc:spChg>
      </pc:sldChg>
      <pc:sldChg chg="del">
        <pc:chgData name="Walzberg, Julien" userId="5b1e1471-2a37-49b4-be7f-e67f6cb8f2c7" providerId="ADAL" clId="{91DA791B-1B1F-43CE-8F36-96DA4CDC72CE}" dt="2023-09-20T04:27:27.485" v="2132" actId="47"/>
        <pc:sldMkLst>
          <pc:docMk/>
          <pc:sldMk cId="3387159992" sldId="2549"/>
        </pc:sldMkLst>
      </pc:sldChg>
      <pc:sldChg chg="modSp mod">
        <pc:chgData name="Walzberg, Julien" userId="5b1e1471-2a37-49b4-be7f-e67f6cb8f2c7" providerId="ADAL" clId="{91DA791B-1B1F-43CE-8F36-96DA4CDC72CE}" dt="2023-09-20T04:27:05.492" v="2131" actId="14100"/>
        <pc:sldMkLst>
          <pc:docMk/>
          <pc:sldMk cId="205173341" sldId="2550"/>
        </pc:sldMkLst>
        <pc:spChg chg="mod">
          <ac:chgData name="Walzberg, Julien" userId="5b1e1471-2a37-49b4-be7f-e67f6cb8f2c7" providerId="ADAL" clId="{91DA791B-1B1F-43CE-8F36-96DA4CDC72CE}" dt="2023-09-20T04:27:05.492" v="2131" actId="14100"/>
          <ac:spMkLst>
            <pc:docMk/>
            <pc:sldMk cId="205173341" sldId="2550"/>
            <ac:spMk id="4" creationId="{78541345-DEDB-2C45-ADC5-A14B3B486189}"/>
          </ac:spMkLst>
        </pc:spChg>
      </pc:sldChg>
      <pc:sldChg chg="del">
        <pc:chgData name="Walzberg, Julien" userId="5b1e1471-2a37-49b4-be7f-e67f6cb8f2c7" providerId="ADAL" clId="{91DA791B-1B1F-43CE-8F36-96DA4CDC72CE}" dt="2023-09-20T04:27:27.485" v="2132" actId="47"/>
        <pc:sldMkLst>
          <pc:docMk/>
          <pc:sldMk cId="4139666757" sldId="2551"/>
        </pc:sldMkLst>
      </pc:sldChg>
      <pc:sldChg chg="modSp add del mod">
        <pc:chgData name="Walzberg, Julien" userId="5b1e1471-2a37-49b4-be7f-e67f6cb8f2c7" providerId="ADAL" clId="{91DA791B-1B1F-43CE-8F36-96DA4CDC72CE}" dt="2023-09-20T15:10:22.296" v="2370"/>
        <pc:sldMkLst>
          <pc:docMk/>
          <pc:sldMk cId="3712146950" sldId="2552"/>
        </pc:sldMkLst>
        <pc:spChg chg="mod">
          <ac:chgData name="Walzberg, Julien" userId="5b1e1471-2a37-49b4-be7f-e67f6cb8f2c7" providerId="ADAL" clId="{91DA791B-1B1F-43CE-8F36-96DA4CDC72CE}" dt="2023-09-20T15:10:22.296" v="2370"/>
          <ac:spMkLst>
            <pc:docMk/>
            <pc:sldMk cId="3712146950" sldId="2552"/>
            <ac:spMk id="8" creationId="{9E893220-948A-4A5E-A2AB-A529B7D37EF1}"/>
          </ac:spMkLst>
        </pc:spChg>
      </pc:sldChg>
      <pc:sldChg chg="del">
        <pc:chgData name="Walzberg, Julien" userId="5b1e1471-2a37-49b4-be7f-e67f6cb8f2c7" providerId="ADAL" clId="{91DA791B-1B1F-43CE-8F36-96DA4CDC72CE}" dt="2023-09-20T04:27:27.485" v="2132" actId="47"/>
        <pc:sldMkLst>
          <pc:docMk/>
          <pc:sldMk cId="3209670011" sldId="2554"/>
        </pc:sldMkLst>
      </pc:sldChg>
      <pc:sldChg chg="del">
        <pc:chgData name="Walzberg, Julien" userId="5b1e1471-2a37-49b4-be7f-e67f6cb8f2c7" providerId="ADAL" clId="{91DA791B-1B1F-43CE-8F36-96DA4CDC72CE}" dt="2023-09-20T04:27:27.485" v="2132" actId="47"/>
        <pc:sldMkLst>
          <pc:docMk/>
          <pc:sldMk cId="783825119" sldId="2562"/>
        </pc:sldMkLst>
      </pc:sldChg>
      <pc:sldChg chg="del">
        <pc:chgData name="Walzberg, Julien" userId="5b1e1471-2a37-49b4-be7f-e67f6cb8f2c7" providerId="ADAL" clId="{91DA791B-1B1F-43CE-8F36-96DA4CDC72CE}" dt="2023-09-20T04:27:27.485" v="2132" actId="47"/>
        <pc:sldMkLst>
          <pc:docMk/>
          <pc:sldMk cId="643280220" sldId="2566"/>
        </pc:sldMkLst>
      </pc:sldChg>
      <pc:sldChg chg="del">
        <pc:chgData name="Walzberg, Julien" userId="5b1e1471-2a37-49b4-be7f-e67f6cb8f2c7" providerId="ADAL" clId="{91DA791B-1B1F-43CE-8F36-96DA4CDC72CE}" dt="2023-09-20T04:27:27.485" v="2132" actId="47"/>
        <pc:sldMkLst>
          <pc:docMk/>
          <pc:sldMk cId="2837981380" sldId="2567"/>
        </pc:sldMkLst>
      </pc:sldChg>
      <pc:sldChg chg="del">
        <pc:chgData name="Walzberg, Julien" userId="5b1e1471-2a37-49b4-be7f-e67f6cb8f2c7" providerId="ADAL" clId="{91DA791B-1B1F-43CE-8F36-96DA4CDC72CE}" dt="2023-09-20T04:27:27.485" v="2132" actId="47"/>
        <pc:sldMkLst>
          <pc:docMk/>
          <pc:sldMk cId="3332551305" sldId="2568"/>
        </pc:sldMkLst>
      </pc:sldChg>
      <pc:sldChg chg="del">
        <pc:chgData name="Walzberg, Julien" userId="5b1e1471-2a37-49b4-be7f-e67f6cb8f2c7" providerId="ADAL" clId="{91DA791B-1B1F-43CE-8F36-96DA4CDC72CE}" dt="2023-09-20T04:27:27.485" v="2132" actId="47"/>
        <pc:sldMkLst>
          <pc:docMk/>
          <pc:sldMk cId="1500182961" sldId="2569"/>
        </pc:sldMkLst>
      </pc:sldChg>
      <pc:sldChg chg="del">
        <pc:chgData name="Walzberg, Julien" userId="5b1e1471-2a37-49b4-be7f-e67f6cb8f2c7" providerId="ADAL" clId="{91DA791B-1B1F-43CE-8F36-96DA4CDC72CE}" dt="2023-09-20T04:27:27.485" v="2132" actId="47"/>
        <pc:sldMkLst>
          <pc:docMk/>
          <pc:sldMk cId="2411824702" sldId="2570"/>
        </pc:sldMkLst>
      </pc:sldChg>
      <pc:sldChg chg="del">
        <pc:chgData name="Walzberg, Julien" userId="5b1e1471-2a37-49b4-be7f-e67f6cb8f2c7" providerId="ADAL" clId="{91DA791B-1B1F-43CE-8F36-96DA4CDC72CE}" dt="2023-09-20T04:27:27.485" v="2132" actId="47"/>
        <pc:sldMkLst>
          <pc:docMk/>
          <pc:sldMk cId="643008762" sldId="2574"/>
        </pc:sldMkLst>
      </pc:sldChg>
      <pc:sldChg chg="del">
        <pc:chgData name="Walzberg, Julien" userId="5b1e1471-2a37-49b4-be7f-e67f6cb8f2c7" providerId="ADAL" clId="{91DA791B-1B1F-43CE-8F36-96DA4CDC72CE}" dt="2023-09-20T04:27:27.485" v="2132" actId="47"/>
        <pc:sldMkLst>
          <pc:docMk/>
          <pc:sldMk cId="3922624043" sldId="2578"/>
        </pc:sldMkLst>
      </pc:sldChg>
      <pc:sldChg chg="del">
        <pc:chgData name="Walzberg, Julien" userId="5b1e1471-2a37-49b4-be7f-e67f6cb8f2c7" providerId="ADAL" clId="{91DA791B-1B1F-43CE-8F36-96DA4CDC72CE}" dt="2023-09-20T04:27:27.485" v="2132" actId="47"/>
        <pc:sldMkLst>
          <pc:docMk/>
          <pc:sldMk cId="1356262251" sldId="2581"/>
        </pc:sldMkLst>
      </pc:sldChg>
      <pc:sldChg chg="del">
        <pc:chgData name="Walzberg, Julien" userId="5b1e1471-2a37-49b4-be7f-e67f6cb8f2c7" providerId="ADAL" clId="{91DA791B-1B1F-43CE-8F36-96DA4CDC72CE}" dt="2023-09-20T04:27:27.485" v="2132" actId="47"/>
        <pc:sldMkLst>
          <pc:docMk/>
          <pc:sldMk cId="461577003" sldId="2583"/>
        </pc:sldMkLst>
      </pc:sldChg>
      <pc:sldChg chg="del">
        <pc:chgData name="Walzberg, Julien" userId="5b1e1471-2a37-49b4-be7f-e67f6cb8f2c7" providerId="ADAL" clId="{91DA791B-1B1F-43CE-8F36-96DA4CDC72CE}" dt="2023-09-20T04:27:27.485" v="2132" actId="47"/>
        <pc:sldMkLst>
          <pc:docMk/>
          <pc:sldMk cId="1567835313" sldId="2585"/>
        </pc:sldMkLst>
      </pc:sldChg>
      <pc:sldChg chg="modSp mod">
        <pc:chgData name="Walzberg, Julien" userId="5b1e1471-2a37-49b4-be7f-e67f6cb8f2c7" providerId="ADAL" clId="{91DA791B-1B1F-43CE-8F36-96DA4CDC72CE}" dt="2023-09-20T03:05:58.196" v="1358" actId="113"/>
        <pc:sldMkLst>
          <pc:docMk/>
          <pc:sldMk cId="3956343836" sldId="2609"/>
        </pc:sldMkLst>
        <pc:spChg chg="mod">
          <ac:chgData name="Walzberg, Julien" userId="5b1e1471-2a37-49b4-be7f-e67f6cb8f2c7" providerId="ADAL" clId="{91DA791B-1B1F-43CE-8F36-96DA4CDC72CE}" dt="2023-09-20T03:05:58.196" v="1358" actId="113"/>
          <ac:spMkLst>
            <pc:docMk/>
            <pc:sldMk cId="3956343836" sldId="2609"/>
            <ac:spMk id="5" creationId="{715EAEF1-E9EC-4413-A716-DD27365B6389}"/>
          </ac:spMkLst>
        </pc:spChg>
      </pc:sldChg>
      <pc:sldChg chg="del">
        <pc:chgData name="Walzberg, Julien" userId="5b1e1471-2a37-49b4-be7f-e67f6cb8f2c7" providerId="ADAL" clId="{91DA791B-1B1F-43CE-8F36-96DA4CDC72CE}" dt="2023-09-20T04:27:27.485" v="2132" actId="47"/>
        <pc:sldMkLst>
          <pc:docMk/>
          <pc:sldMk cId="2992617351" sldId="2610"/>
        </pc:sldMkLst>
      </pc:sldChg>
      <pc:sldChg chg="addSp delSp modSp add mod ord">
        <pc:chgData name="Walzberg, Julien" userId="5b1e1471-2a37-49b4-be7f-e67f6cb8f2c7" providerId="ADAL" clId="{91DA791B-1B1F-43CE-8F36-96DA4CDC72CE}" dt="2023-09-20T04:35:39.664" v="2181"/>
        <pc:sldMkLst>
          <pc:docMk/>
          <pc:sldMk cId="4003032153" sldId="2610"/>
        </pc:sldMkLst>
        <pc:spChg chg="mod">
          <ac:chgData name="Walzberg, Julien" userId="5b1e1471-2a37-49b4-be7f-e67f6cb8f2c7" providerId="ADAL" clId="{91DA791B-1B1F-43CE-8F36-96DA4CDC72CE}" dt="2023-09-20T04:35:24.001" v="2179"/>
          <ac:spMkLst>
            <pc:docMk/>
            <pc:sldMk cId="4003032153" sldId="2610"/>
            <ac:spMk id="2" creationId="{E368CA7F-AD8B-4EDF-A4AF-60A06496B02E}"/>
          </ac:spMkLst>
        </pc:spChg>
        <pc:spChg chg="del">
          <ac:chgData name="Walzberg, Julien" userId="5b1e1471-2a37-49b4-be7f-e67f6cb8f2c7" providerId="ADAL" clId="{91DA791B-1B1F-43CE-8F36-96DA4CDC72CE}" dt="2023-09-20T04:29:36.233" v="2139" actId="478"/>
          <ac:spMkLst>
            <pc:docMk/>
            <pc:sldMk cId="4003032153" sldId="2610"/>
            <ac:spMk id="3" creationId="{A9970DC6-7AA7-B5DD-30E1-E07083B9C62C}"/>
          </ac:spMkLst>
        </pc:spChg>
        <pc:spChg chg="del">
          <ac:chgData name="Walzberg, Julien" userId="5b1e1471-2a37-49b4-be7f-e67f6cb8f2c7" providerId="ADAL" clId="{91DA791B-1B1F-43CE-8F36-96DA4CDC72CE}" dt="2023-09-20T04:29:44.737" v="2140" actId="478"/>
          <ac:spMkLst>
            <pc:docMk/>
            <pc:sldMk cId="4003032153" sldId="2610"/>
            <ac:spMk id="12" creationId="{8B4E965A-90B2-E9C2-0651-109384FE70B4}"/>
          </ac:spMkLst>
        </pc:spChg>
        <pc:picChg chg="add mod">
          <ac:chgData name="Walzberg, Julien" userId="5b1e1471-2a37-49b4-be7f-e67f6cb8f2c7" providerId="ADAL" clId="{91DA791B-1B1F-43CE-8F36-96DA4CDC72CE}" dt="2023-09-20T04:32:06.191" v="2150" actId="1076"/>
          <ac:picMkLst>
            <pc:docMk/>
            <pc:sldMk cId="4003032153" sldId="2610"/>
            <ac:picMk id="5" creationId="{7B475769-910C-EBCD-CB1E-8E5993CF0880}"/>
          </ac:picMkLst>
        </pc:picChg>
        <pc:picChg chg="mod">
          <ac:chgData name="Walzberg, Julien" userId="5b1e1471-2a37-49b4-be7f-e67f6cb8f2c7" providerId="ADAL" clId="{91DA791B-1B1F-43CE-8F36-96DA4CDC72CE}" dt="2023-09-20T04:32:11.260" v="2151" actId="1076"/>
          <ac:picMkLst>
            <pc:docMk/>
            <pc:sldMk cId="4003032153" sldId="2610"/>
            <ac:picMk id="1028" creationId="{1431AD39-479C-2C41-FD18-22000F254D0B}"/>
          </ac:picMkLst>
        </pc:picChg>
        <pc:cxnChg chg="add mod">
          <ac:chgData name="Walzberg, Julien" userId="5b1e1471-2a37-49b4-be7f-e67f6cb8f2c7" providerId="ADAL" clId="{91DA791B-1B1F-43CE-8F36-96DA4CDC72CE}" dt="2023-09-20T04:32:32.895" v="2154" actId="1582"/>
          <ac:cxnSpMkLst>
            <pc:docMk/>
            <pc:sldMk cId="4003032153" sldId="2610"/>
            <ac:cxnSpMk id="8" creationId="{B06EB87D-FBEA-0DDD-6DF8-0EB323AC6891}"/>
          </ac:cxnSpMkLst>
        </pc:cxnChg>
      </pc:sldChg>
      <pc:sldChg chg="del">
        <pc:chgData name="Walzberg, Julien" userId="5b1e1471-2a37-49b4-be7f-e67f6cb8f2c7" providerId="ADAL" clId="{91DA791B-1B1F-43CE-8F36-96DA4CDC72CE}" dt="2023-09-20T04:27:27.485" v="2132" actId="47"/>
        <pc:sldMkLst>
          <pc:docMk/>
          <pc:sldMk cId="3416504150" sldId="2611"/>
        </pc:sldMkLst>
      </pc:sldChg>
      <pc:sldChg chg="add del">
        <pc:chgData name="Walzberg, Julien" userId="5b1e1471-2a37-49b4-be7f-e67f6cb8f2c7" providerId="ADAL" clId="{91DA791B-1B1F-43CE-8F36-96DA4CDC72CE}" dt="2023-09-19T20:59:38.901" v="498" actId="47"/>
        <pc:sldMkLst>
          <pc:docMk/>
          <pc:sldMk cId="2245178912" sldId="2612"/>
        </pc:sldMkLst>
      </pc:sldChg>
      <pc:sldChg chg="delSp modSp add mod">
        <pc:chgData name="Walzberg, Julien" userId="5b1e1471-2a37-49b4-be7f-e67f6cb8f2c7" providerId="ADAL" clId="{91DA791B-1B1F-43CE-8F36-96DA4CDC72CE}" dt="2023-09-20T04:36:09.942" v="2184" actId="403"/>
        <pc:sldMkLst>
          <pc:docMk/>
          <pc:sldMk cId="2470944779" sldId="2612"/>
        </pc:sldMkLst>
        <pc:spChg chg="del">
          <ac:chgData name="Walzberg, Julien" userId="5b1e1471-2a37-49b4-be7f-e67f6cb8f2c7" providerId="ADAL" clId="{91DA791B-1B1F-43CE-8F36-96DA4CDC72CE}" dt="2023-09-20T04:32:59.425" v="2155" actId="478"/>
          <ac:spMkLst>
            <pc:docMk/>
            <pc:sldMk cId="2470944779" sldId="2612"/>
            <ac:spMk id="3" creationId="{B0489E80-46A5-8AD4-4BE5-7566E6B66E1C}"/>
          </ac:spMkLst>
        </pc:spChg>
        <pc:spChg chg="mod">
          <ac:chgData name="Walzberg, Julien" userId="5b1e1471-2a37-49b4-be7f-e67f6cb8f2c7" providerId="ADAL" clId="{91DA791B-1B1F-43CE-8F36-96DA4CDC72CE}" dt="2023-09-20T04:36:09.942" v="2184" actId="403"/>
          <ac:spMkLst>
            <pc:docMk/>
            <pc:sldMk cId="2470944779" sldId="2612"/>
            <ac:spMk id="12" creationId="{215DC849-5C5E-ECF5-F87B-8E95D9A561CF}"/>
          </ac:spMkLst>
        </pc:spChg>
      </pc:sldChg>
      <pc:sldChg chg="addSp delSp modSp add del mod ord">
        <pc:chgData name="Walzberg, Julien" userId="5b1e1471-2a37-49b4-be7f-e67f6cb8f2c7" providerId="ADAL" clId="{91DA791B-1B1F-43CE-8F36-96DA4CDC72CE}" dt="2023-09-20T03:25:26.757" v="1457" actId="47"/>
        <pc:sldMkLst>
          <pc:docMk/>
          <pc:sldMk cId="2711233264" sldId="2612"/>
        </pc:sldMkLst>
        <pc:spChg chg="add del mod">
          <ac:chgData name="Walzberg, Julien" userId="5b1e1471-2a37-49b4-be7f-e67f6cb8f2c7" providerId="ADAL" clId="{91DA791B-1B1F-43CE-8F36-96DA4CDC72CE}" dt="2023-09-20T03:18:35.811" v="1377" actId="478"/>
          <ac:spMkLst>
            <pc:docMk/>
            <pc:sldMk cId="2711233264" sldId="2612"/>
            <ac:spMk id="4" creationId="{398347D6-639C-0755-05AF-71AF07A73308}"/>
          </ac:spMkLst>
        </pc:spChg>
        <pc:spChg chg="add del mod">
          <ac:chgData name="Walzberg, Julien" userId="5b1e1471-2a37-49b4-be7f-e67f6cb8f2c7" providerId="ADAL" clId="{91DA791B-1B1F-43CE-8F36-96DA4CDC72CE}" dt="2023-09-20T03:18:45.504" v="1380" actId="478"/>
          <ac:spMkLst>
            <pc:docMk/>
            <pc:sldMk cId="2711233264" sldId="2612"/>
            <ac:spMk id="5" creationId="{715EAEF1-E9EC-4413-A716-DD27365B6389}"/>
          </ac:spMkLst>
        </pc:spChg>
        <pc:spChg chg="add del mod">
          <ac:chgData name="Walzberg, Julien" userId="5b1e1471-2a37-49b4-be7f-e67f6cb8f2c7" providerId="ADAL" clId="{91DA791B-1B1F-43CE-8F36-96DA4CDC72CE}" dt="2023-09-20T03:18:54.058" v="1381" actId="478"/>
          <ac:spMkLst>
            <pc:docMk/>
            <pc:sldMk cId="2711233264" sldId="2612"/>
            <ac:spMk id="7" creationId="{28E5F99C-5F1A-465D-DDCC-39E6CA55FC4B}"/>
          </ac:spMkLst>
        </pc:spChg>
        <pc:spChg chg="mod">
          <ac:chgData name="Walzberg, Julien" userId="5b1e1471-2a37-49b4-be7f-e67f6cb8f2c7" providerId="ADAL" clId="{91DA791B-1B1F-43CE-8F36-96DA4CDC72CE}" dt="2023-09-20T03:18:41.524" v="1378" actId="14100"/>
          <ac:spMkLst>
            <pc:docMk/>
            <pc:sldMk cId="2711233264" sldId="2612"/>
            <ac:spMk id="8" creationId="{A8FD4497-5A13-417D-B351-AF6FD72F5B97}"/>
          </ac:spMkLst>
        </pc:spChg>
        <pc:spChg chg="mod">
          <ac:chgData name="Walzberg, Julien" userId="5b1e1471-2a37-49b4-be7f-e67f6cb8f2c7" providerId="ADAL" clId="{91DA791B-1B1F-43CE-8F36-96DA4CDC72CE}" dt="2023-09-20T03:19:52.671" v="1392" actId="20577"/>
          <ac:spMkLst>
            <pc:docMk/>
            <pc:sldMk cId="2711233264" sldId="2612"/>
            <ac:spMk id="10" creationId="{9FD29745-287D-4E39-AC16-961D0FD19383}"/>
          </ac:spMkLst>
        </pc:spChg>
        <pc:picChg chg="mod">
          <ac:chgData name="Walzberg, Julien" userId="5b1e1471-2a37-49b4-be7f-e67f6cb8f2c7" providerId="ADAL" clId="{91DA791B-1B1F-43CE-8F36-96DA4CDC72CE}" dt="2023-09-20T03:19:15.373" v="1384" actId="1076"/>
          <ac:picMkLst>
            <pc:docMk/>
            <pc:sldMk cId="2711233264" sldId="2612"/>
            <ac:picMk id="1028" creationId="{23661450-72CD-4ED0-B478-3877F4C6EDE9}"/>
          </ac:picMkLst>
        </pc:picChg>
      </pc:sldChg>
      <pc:sldChg chg="modSp add mod ord">
        <pc:chgData name="Walzberg, Julien" userId="5b1e1471-2a37-49b4-be7f-e67f6cb8f2c7" providerId="ADAL" clId="{91DA791B-1B1F-43CE-8F36-96DA4CDC72CE}" dt="2023-09-20T04:04:31.172" v="1852" actId="20577"/>
        <pc:sldMkLst>
          <pc:docMk/>
          <pc:sldMk cId="4143737108" sldId="2613"/>
        </pc:sldMkLst>
        <pc:spChg chg="mod">
          <ac:chgData name="Walzberg, Julien" userId="5b1e1471-2a37-49b4-be7f-e67f6cb8f2c7" providerId="ADAL" clId="{91DA791B-1B1F-43CE-8F36-96DA4CDC72CE}" dt="2023-09-20T03:29:34.362" v="1463" actId="6549"/>
          <ac:spMkLst>
            <pc:docMk/>
            <pc:sldMk cId="4143737108" sldId="2613"/>
            <ac:spMk id="6" creationId="{FEBC57B8-22CE-44D4-9ACD-C5AD6E6B9B50}"/>
          </ac:spMkLst>
        </pc:spChg>
        <pc:spChg chg="mod">
          <ac:chgData name="Walzberg, Julien" userId="5b1e1471-2a37-49b4-be7f-e67f6cb8f2c7" providerId="ADAL" clId="{91DA791B-1B1F-43CE-8F36-96DA4CDC72CE}" dt="2023-09-20T04:04:31.172" v="1852" actId="20577"/>
          <ac:spMkLst>
            <pc:docMk/>
            <pc:sldMk cId="4143737108" sldId="2613"/>
            <ac:spMk id="9" creationId="{533E4953-82A9-475F-9BB9-964A28414BAD}"/>
          </ac:spMkLst>
        </pc:spChg>
      </pc:sldChg>
      <pc:sldChg chg="addSp delSp modSp add mod ord">
        <pc:chgData name="Walzberg, Julien" userId="5b1e1471-2a37-49b4-be7f-e67f6cb8f2c7" providerId="ADAL" clId="{91DA791B-1B1F-43CE-8F36-96DA4CDC72CE}" dt="2023-09-20T04:15:44.523" v="1986"/>
        <pc:sldMkLst>
          <pc:docMk/>
          <pc:sldMk cId="1449807122" sldId="2614"/>
        </pc:sldMkLst>
        <pc:spChg chg="del mod">
          <ac:chgData name="Walzberg, Julien" userId="5b1e1471-2a37-49b4-be7f-e67f6cb8f2c7" providerId="ADAL" clId="{91DA791B-1B1F-43CE-8F36-96DA4CDC72CE}" dt="2023-09-20T04:15:34.312" v="1983" actId="478"/>
          <ac:spMkLst>
            <pc:docMk/>
            <pc:sldMk cId="1449807122" sldId="2614"/>
            <ac:spMk id="2" creationId="{00000000-0000-0000-0000-000000000000}"/>
          </ac:spMkLst>
        </pc:spChg>
        <pc:spChg chg="add del mod">
          <ac:chgData name="Walzberg, Julien" userId="5b1e1471-2a37-49b4-be7f-e67f6cb8f2c7" providerId="ADAL" clId="{91DA791B-1B1F-43CE-8F36-96DA4CDC72CE}" dt="2023-09-20T04:15:43.965" v="1985" actId="478"/>
          <ac:spMkLst>
            <pc:docMk/>
            <pc:sldMk cId="1449807122" sldId="2614"/>
            <ac:spMk id="6" creationId="{A5460C51-16C9-2FCA-CB33-231D6367F0DC}"/>
          </ac:spMkLst>
        </pc:spChg>
        <pc:spChg chg="add mod">
          <ac:chgData name="Walzberg, Julien" userId="5b1e1471-2a37-49b4-be7f-e67f6cb8f2c7" providerId="ADAL" clId="{91DA791B-1B1F-43CE-8F36-96DA4CDC72CE}" dt="2023-09-20T04:15:44.523" v="1986"/>
          <ac:spMkLst>
            <pc:docMk/>
            <pc:sldMk cId="1449807122" sldId="2614"/>
            <ac:spMk id="7" creationId="{53396C60-0F5A-CE0C-C75C-2DBFEA24C9BE}"/>
          </ac:spMkLst>
        </pc:spChg>
      </pc:sldChg>
      <pc:sldChg chg="modSp add del mod">
        <pc:chgData name="Walzberg, Julien" userId="5b1e1471-2a37-49b4-be7f-e67f6cb8f2c7" providerId="ADAL" clId="{91DA791B-1B1F-43CE-8F36-96DA4CDC72CE}" dt="2023-09-20T03:41:11.833" v="1478" actId="47"/>
        <pc:sldMkLst>
          <pc:docMk/>
          <pc:sldMk cId="599239095" sldId="2615"/>
        </pc:sldMkLst>
        <pc:spChg chg="mod">
          <ac:chgData name="Walzberg, Julien" userId="5b1e1471-2a37-49b4-be7f-e67f6cb8f2c7" providerId="ADAL" clId="{91DA791B-1B1F-43CE-8F36-96DA4CDC72CE}" dt="2023-09-20T03:30:14.120" v="1473" actId="20577"/>
          <ac:spMkLst>
            <pc:docMk/>
            <pc:sldMk cId="599239095" sldId="2615"/>
            <ac:spMk id="2" creationId="{00000000-0000-0000-0000-000000000000}"/>
          </ac:spMkLst>
        </pc:spChg>
      </pc:sldChg>
      <pc:sldChg chg="modSp add mod ord">
        <pc:chgData name="Walzberg, Julien" userId="5b1e1471-2a37-49b4-be7f-e67f6cb8f2c7" providerId="ADAL" clId="{91DA791B-1B1F-43CE-8F36-96DA4CDC72CE}" dt="2023-09-20T04:03:11.578" v="1843" actId="20577"/>
        <pc:sldMkLst>
          <pc:docMk/>
          <pc:sldMk cId="3061435679" sldId="2616"/>
        </pc:sldMkLst>
        <pc:spChg chg="mod">
          <ac:chgData name="Walzberg, Julien" userId="5b1e1471-2a37-49b4-be7f-e67f6cb8f2c7" providerId="ADAL" clId="{91DA791B-1B1F-43CE-8F36-96DA4CDC72CE}" dt="2023-09-20T03:51:08.007" v="1625"/>
          <ac:spMkLst>
            <pc:docMk/>
            <pc:sldMk cId="3061435679" sldId="2616"/>
            <ac:spMk id="2" creationId="{00000000-0000-0000-0000-000000000000}"/>
          </ac:spMkLst>
        </pc:spChg>
        <pc:spChg chg="mod">
          <ac:chgData name="Walzberg, Julien" userId="5b1e1471-2a37-49b4-be7f-e67f6cb8f2c7" providerId="ADAL" clId="{91DA791B-1B1F-43CE-8F36-96DA4CDC72CE}" dt="2023-09-20T04:03:11.578" v="1843" actId="20577"/>
          <ac:spMkLst>
            <pc:docMk/>
            <pc:sldMk cId="3061435679" sldId="2616"/>
            <ac:spMk id="13" creationId="{D23357D8-E25B-46D4-9F89-4BFB1EA184F9}"/>
          </ac:spMkLst>
        </pc:spChg>
      </pc:sldChg>
      <pc:sldChg chg="modSp add mod ord">
        <pc:chgData name="Walzberg, Julien" userId="5b1e1471-2a37-49b4-be7f-e67f6cb8f2c7" providerId="ADAL" clId="{91DA791B-1B1F-43CE-8F36-96DA4CDC72CE}" dt="2023-09-20T03:51:13.278" v="1626"/>
        <pc:sldMkLst>
          <pc:docMk/>
          <pc:sldMk cId="1045300787" sldId="2617"/>
        </pc:sldMkLst>
        <pc:spChg chg="mod">
          <ac:chgData name="Walzberg, Julien" userId="5b1e1471-2a37-49b4-be7f-e67f6cb8f2c7" providerId="ADAL" clId="{91DA791B-1B1F-43CE-8F36-96DA4CDC72CE}" dt="2023-09-20T03:51:13.278" v="1626"/>
          <ac:spMkLst>
            <pc:docMk/>
            <pc:sldMk cId="1045300787" sldId="2617"/>
            <ac:spMk id="2" creationId="{00000000-0000-0000-0000-000000000000}"/>
          </ac:spMkLst>
        </pc:spChg>
      </pc:sldChg>
      <pc:sldChg chg="modSp add mod">
        <pc:chgData name="Walzberg, Julien" userId="5b1e1471-2a37-49b4-be7f-e67f6cb8f2c7" providerId="ADAL" clId="{91DA791B-1B1F-43CE-8F36-96DA4CDC72CE}" dt="2023-09-20T04:04:19.043" v="1850" actId="20577"/>
        <pc:sldMkLst>
          <pc:docMk/>
          <pc:sldMk cId="4183272630" sldId="2618"/>
        </pc:sldMkLst>
        <pc:spChg chg="mod">
          <ac:chgData name="Walzberg, Julien" userId="5b1e1471-2a37-49b4-be7f-e67f6cb8f2c7" providerId="ADAL" clId="{91DA791B-1B1F-43CE-8F36-96DA4CDC72CE}" dt="2023-09-20T04:04:19.043" v="1850" actId="20577"/>
          <ac:spMkLst>
            <pc:docMk/>
            <pc:sldMk cId="4183272630" sldId="2618"/>
            <ac:spMk id="4" creationId="{78541345-DEDB-2C45-ADC5-A14B3B486189}"/>
          </ac:spMkLst>
        </pc:spChg>
      </pc:sldChg>
      <pc:sldChg chg="addSp delSp modSp add mod modAnim">
        <pc:chgData name="Walzberg, Julien" userId="5b1e1471-2a37-49b4-be7f-e67f6cb8f2c7" providerId="ADAL" clId="{91DA791B-1B1F-43CE-8F36-96DA4CDC72CE}" dt="2023-09-20T04:23:23.222" v="2108" actId="20577"/>
        <pc:sldMkLst>
          <pc:docMk/>
          <pc:sldMk cId="2012702811" sldId="2619"/>
        </pc:sldMkLst>
        <pc:spChg chg="del">
          <ac:chgData name="Walzberg, Julien" userId="5b1e1471-2a37-49b4-be7f-e67f6cb8f2c7" providerId="ADAL" clId="{91DA791B-1B1F-43CE-8F36-96DA4CDC72CE}" dt="2023-09-20T04:16:32.830" v="2004" actId="478"/>
          <ac:spMkLst>
            <pc:docMk/>
            <pc:sldMk cId="2012702811" sldId="2619"/>
            <ac:spMk id="2" creationId="{DFE35180-842B-F56E-241F-58A1E41976AE}"/>
          </ac:spMkLst>
        </pc:spChg>
        <pc:spChg chg="add del mod">
          <ac:chgData name="Walzberg, Julien" userId="5b1e1471-2a37-49b4-be7f-e67f6cb8f2c7" providerId="ADAL" clId="{91DA791B-1B1F-43CE-8F36-96DA4CDC72CE}" dt="2023-09-20T04:16:25.694" v="2002" actId="478"/>
          <ac:spMkLst>
            <pc:docMk/>
            <pc:sldMk cId="2012702811" sldId="2619"/>
            <ac:spMk id="5" creationId="{0B19CF06-811B-CF5D-C4A3-66CB33B76DE2}"/>
          </ac:spMkLst>
        </pc:spChg>
        <pc:spChg chg="del">
          <ac:chgData name="Walzberg, Julien" userId="5b1e1471-2a37-49b4-be7f-e67f6cb8f2c7" providerId="ADAL" clId="{91DA791B-1B1F-43CE-8F36-96DA4CDC72CE}" dt="2023-09-20T04:16:32.830" v="2004" actId="478"/>
          <ac:spMkLst>
            <pc:docMk/>
            <pc:sldMk cId="2012702811" sldId="2619"/>
            <ac:spMk id="6" creationId="{EC5B40BC-9511-4787-9E3A-D32BC07FB31B}"/>
          </ac:spMkLst>
        </pc:spChg>
        <pc:spChg chg="add mod">
          <ac:chgData name="Walzberg, Julien" userId="5b1e1471-2a37-49b4-be7f-e67f6cb8f2c7" providerId="ADAL" clId="{91DA791B-1B1F-43CE-8F36-96DA4CDC72CE}" dt="2023-09-20T04:22:05.771" v="2038" actId="1076"/>
          <ac:spMkLst>
            <pc:docMk/>
            <pc:sldMk cId="2012702811" sldId="2619"/>
            <ac:spMk id="11" creationId="{BF8024B7-8642-282C-4DF8-692297FF211C}"/>
          </ac:spMkLst>
        </pc:spChg>
        <pc:spChg chg="add mod">
          <ac:chgData name="Walzberg, Julien" userId="5b1e1471-2a37-49b4-be7f-e67f6cb8f2c7" providerId="ADAL" clId="{91DA791B-1B1F-43CE-8F36-96DA4CDC72CE}" dt="2023-09-20T04:23:23.222" v="2108" actId="20577"/>
          <ac:spMkLst>
            <pc:docMk/>
            <pc:sldMk cId="2012702811" sldId="2619"/>
            <ac:spMk id="12" creationId="{0E044B8A-EB71-4DF6-9347-86A1D385D309}"/>
          </ac:spMkLst>
        </pc:spChg>
        <pc:spChg chg="del">
          <ac:chgData name="Walzberg, Julien" userId="5b1e1471-2a37-49b4-be7f-e67f6cb8f2c7" providerId="ADAL" clId="{91DA791B-1B1F-43CE-8F36-96DA4CDC72CE}" dt="2023-09-20T04:16:32.830" v="2004" actId="478"/>
          <ac:spMkLst>
            <pc:docMk/>
            <pc:sldMk cId="2012702811" sldId="2619"/>
            <ac:spMk id="30" creationId="{4728C1FE-057F-4E69-AE90-F184938368C3}"/>
          </ac:spMkLst>
        </pc:spChg>
        <pc:spChg chg="del">
          <ac:chgData name="Walzberg, Julien" userId="5b1e1471-2a37-49b4-be7f-e67f6cb8f2c7" providerId="ADAL" clId="{91DA791B-1B1F-43CE-8F36-96DA4CDC72CE}" dt="2023-09-20T04:16:32.830" v="2004" actId="478"/>
          <ac:spMkLst>
            <pc:docMk/>
            <pc:sldMk cId="2012702811" sldId="2619"/>
            <ac:spMk id="33" creationId="{E7AC051B-B4E4-4BF7-9671-B9B4E562BFC1}"/>
          </ac:spMkLst>
        </pc:spChg>
        <pc:spChg chg="del mod">
          <ac:chgData name="Walzberg, Julien" userId="5b1e1471-2a37-49b4-be7f-e67f6cb8f2c7" providerId="ADAL" clId="{91DA791B-1B1F-43CE-8F36-96DA4CDC72CE}" dt="2023-09-20T04:16:42.884" v="2007" actId="478"/>
          <ac:spMkLst>
            <pc:docMk/>
            <pc:sldMk cId="2012702811" sldId="2619"/>
            <ac:spMk id="34" creationId="{BBB89544-3701-4748-BAA2-5C8B331DEE66}"/>
          </ac:spMkLst>
        </pc:spChg>
        <pc:spChg chg="del">
          <ac:chgData name="Walzberg, Julien" userId="5b1e1471-2a37-49b4-be7f-e67f6cb8f2c7" providerId="ADAL" clId="{91DA791B-1B1F-43CE-8F36-96DA4CDC72CE}" dt="2023-09-20T04:16:38.570" v="2005" actId="478"/>
          <ac:spMkLst>
            <pc:docMk/>
            <pc:sldMk cId="2012702811" sldId="2619"/>
            <ac:spMk id="2056" creationId="{5AF3E246-E938-46BF-920D-F27019269046}"/>
          </ac:spMkLst>
        </pc:spChg>
        <pc:picChg chg="add mod">
          <ac:chgData name="Walzberg, Julien" userId="5b1e1471-2a37-49b4-be7f-e67f6cb8f2c7" providerId="ADAL" clId="{91DA791B-1B1F-43CE-8F36-96DA4CDC72CE}" dt="2023-09-20T04:21:51.089" v="2037" actId="1076"/>
          <ac:picMkLst>
            <pc:docMk/>
            <pc:sldMk cId="2012702811" sldId="2619"/>
            <ac:picMk id="4" creationId="{97B193CD-CFAD-A19F-D368-0A9E5F212E5A}"/>
          </ac:picMkLst>
        </pc:picChg>
        <pc:picChg chg="add del mod">
          <ac:chgData name="Walzberg, Julien" userId="5b1e1471-2a37-49b4-be7f-e67f6cb8f2c7" providerId="ADAL" clId="{91DA791B-1B1F-43CE-8F36-96DA4CDC72CE}" dt="2023-09-20T04:19:26.782" v="2016" actId="478"/>
          <ac:picMkLst>
            <pc:docMk/>
            <pc:sldMk cId="2012702811" sldId="2619"/>
            <ac:picMk id="7" creationId="{B34324ED-E243-0D36-D563-10BE1109458E}"/>
          </ac:picMkLst>
        </pc:picChg>
        <pc:picChg chg="add mod">
          <ac:chgData name="Walzberg, Julien" userId="5b1e1471-2a37-49b4-be7f-e67f6cb8f2c7" providerId="ADAL" clId="{91DA791B-1B1F-43CE-8F36-96DA4CDC72CE}" dt="2023-09-20T04:23:06.458" v="2106" actId="1076"/>
          <ac:picMkLst>
            <pc:docMk/>
            <pc:sldMk cId="2012702811" sldId="2619"/>
            <ac:picMk id="9" creationId="{AB234F30-B04C-5605-E958-A4C6A1EF3B82}"/>
          </ac:picMkLst>
        </pc:picChg>
        <pc:picChg chg="del">
          <ac:chgData name="Walzberg, Julien" userId="5b1e1471-2a37-49b4-be7f-e67f6cb8f2c7" providerId="ADAL" clId="{91DA791B-1B1F-43CE-8F36-96DA4CDC72CE}" dt="2023-09-20T04:16:32.830" v="2004" actId="478"/>
          <ac:picMkLst>
            <pc:docMk/>
            <pc:sldMk cId="2012702811" sldId="2619"/>
            <ac:picMk id="13" creationId="{0FCDB745-AB14-4AD2-9956-E29E72A536F3}"/>
          </ac:picMkLst>
        </pc:picChg>
        <pc:picChg chg="del">
          <ac:chgData name="Walzberg, Julien" userId="5b1e1471-2a37-49b4-be7f-e67f6cb8f2c7" providerId="ADAL" clId="{91DA791B-1B1F-43CE-8F36-96DA4CDC72CE}" dt="2023-09-20T04:16:32.830" v="2004" actId="478"/>
          <ac:picMkLst>
            <pc:docMk/>
            <pc:sldMk cId="2012702811" sldId="2619"/>
            <ac:picMk id="14" creationId="{03FF9E80-3494-4D6F-91FD-4C404EF3A933}"/>
          </ac:picMkLst>
        </pc:picChg>
        <pc:picChg chg="del">
          <ac:chgData name="Walzberg, Julien" userId="5b1e1471-2a37-49b4-be7f-e67f6cb8f2c7" providerId="ADAL" clId="{91DA791B-1B1F-43CE-8F36-96DA4CDC72CE}" dt="2023-09-20T04:16:32.830" v="2004" actId="478"/>
          <ac:picMkLst>
            <pc:docMk/>
            <pc:sldMk cId="2012702811" sldId="2619"/>
            <ac:picMk id="17" creationId="{42BDDFC6-4F30-4D9D-A8E5-9D991C4FC378}"/>
          </ac:picMkLst>
        </pc:picChg>
        <pc:picChg chg="del">
          <ac:chgData name="Walzberg, Julien" userId="5b1e1471-2a37-49b4-be7f-e67f6cb8f2c7" providerId="ADAL" clId="{91DA791B-1B1F-43CE-8F36-96DA4CDC72CE}" dt="2023-09-20T04:16:32.830" v="2004" actId="478"/>
          <ac:picMkLst>
            <pc:docMk/>
            <pc:sldMk cId="2012702811" sldId="2619"/>
            <ac:picMk id="23" creationId="{856F5445-0894-4E65-AD05-74C12F87A54C}"/>
          </ac:picMkLst>
        </pc:picChg>
        <pc:picChg chg="add del">
          <ac:chgData name="Walzberg, Julien" userId="5b1e1471-2a37-49b4-be7f-e67f6cb8f2c7" providerId="ADAL" clId="{91DA791B-1B1F-43CE-8F36-96DA4CDC72CE}" dt="2023-09-20T04:16:27.947" v="2003" actId="478"/>
          <ac:picMkLst>
            <pc:docMk/>
            <pc:sldMk cId="2012702811" sldId="2619"/>
            <ac:picMk id="1028" creationId="{1D432CB6-C7E2-46E4-8437-101D7BDB097B}"/>
          </ac:picMkLst>
        </pc:picChg>
        <pc:picChg chg="del">
          <ac:chgData name="Walzberg, Julien" userId="5b1e1471-2a37-49b4-be7f-e67f6cb8f2c7" providerId="ADAL" clId="{91DA791B-1B1F-43CE-8F36-96DA4CDC72CE}" dt="2023-09-20T04:16:32.830" v="2004" actId="478"/>
          <ac:picMkLst>
            <pc:docMk/>
            <pc:sldMk cId="2012702811" sldId="2619"/>
            <ac:picMk id="1032" creationId="{0989971F-569F-446E-B83C-4261CBBF81B3}"/>
          </ac:picMkLst>
        </pc:picChg>
      </pc:sldChg>
      <pc:sldChg chg="delSp add mod">
        <pc:chgData name="Walzberg, Julien" userId="5b1e1471-2a37-49b4-be7f-e67f6cb8f2c7" providerId="ADAL" clId="{91DA791B-1B1F-43CE-8F36-96DA4CDC72CE}" dt="2023-09-20T04:36:38.405" v="2187" actId="478"/>
        <pc:sldMkLst>
          <pc:docMk/>
          <pc:sldMk cId="552234285" sldId="2627"/>
        </pc:sldMkLst>
        <pc:spChg chg="del">
          <ac:chgData name="Walzberg, Julien" userId="5b1e1471-2a37-49b4-be7f-e67f6cb8f2c7" providerId="ADAL" clId="{91DA791B-1B1F-43CE-8F36-96DA4CDC72CE}" dt="2023-09-20T04:36:38.405" v="2187" actId="478"/>
          <ac:spMkLst>
            <pc:docMk/>
            <pc:sldMk cId="552234285" sldId="2627"/>
            <ac:spMk id="3" creationId="{4465E011-24A8-EC4F-B4B2-DD312838DFE3}"/>
          </ac:spMkLst>
        </pc:spChg>
      </pc:sldChg>
      <pc:sldChg chg="delSp add mod">
        <pc:chgData name="Walzberg, Julien" userId="5b1e1471-2a37-49b4-be7f-e67f6cb8f2c7" providerId="ADAL" clId="{91DA791B-1B1F-43CE-8F36-96DA4CDC72CE}" dt="2023-09-20T04:36:25.569" v="2185" actId="478"/>
        <pc:sldMkLst>
          <pc:docMk/>
          <pc:sldMk cId="126642489" sldId="2635"/>
        </pc:sldMkLst>
        <pc:spChg chg="del">
          <ac:chgData name="Walzberg, Julien" userId="5b1e1471-2a37-49b4-be7f-e67f6cb8f2c7" providerId="ADAL" clId="{91DA791B-1B1F-43CE-8F36-96DA4CDC72CE}" dt="2023-09-20T04:36:25.569" v="2185" actId="478"/>
          <ac:spMkLst>
            <pc:docMk/>
            <pc:sldMk cId="126642489" sldId="2635"/>
            <ac:spMk id="3" creationId="{9D2C7FB2-6E64-8E16-ADFE-D7C871B19356}"/>
          </ac:spMkLst>
        </pc:spChg>
      </pc:sldChg>
      <pc:sldChg chg="delSp modSp add mod">
        <pc:chgData name="Walzberg, Julien" userId="5b1e1471-2a37-49b4-be7f-e67f6cb8f2c7" providerId="ADAL" clId="{91DA791B-1B1F-43CE-8F36-96DA4CDC72CE}" dt="2023-09-20T04:28:32.905" v="2136" actId="478"/>
        <pc:sldMkLst>
          <pc:docMk/>
          <pc:sldMk cId="524406303" sldId="2638"/>
        </pc:sldMkLst>
        <pc:spChg chg="del mod">
          <ac:chgData name="Walzberg, Julien" userId="5b1e1471-2a37-49b4-be7f-e67f6cb8f2c7" providerId="ADAL" clId="{91DA791B-1B1F-43CE-8F36-96DA4CDC72CE}" dt="2023-09-20T04:28:32.905" v="2136" actId="478"/>
          <ac:spMkLst>
            <pc:docMk/>
            <pc:sldMk cId="524406303" sldId="2638"/>
            <ac:spMk id="7" creationId="{5E4D0110-28A2-0DB6-F8D2-4AACA01BE5C2}"/>
          </ac:spMkLst>
        </pc:spChg>
      </pc:sldChg>
      <pc:sldChg chg="delSp modSp add mod">
        <pc:chgData name="Walzberg, Julien" userId="5b1e1471-2a37-49b4-be7f-e67f6cb8f2c7" providerId="ADAL" clId="{91DA791B-1B1F-43CE-8F36-96DA4CDC72CE}" dt="2023-09-20T04:36:44.099" v="2189" actId="478"/>
        <pc:sldMkLst>
          <pc:docMk/>
          <pc:sldMk cId="2469367389" sldId="2641"/>
        </pc:sldMkLst>
        <pc:spChg chg="del mod">
          <ac:chgData name="Walzberg, Julien" userId="5b1e1471-2a37-49b4-be7f-e67f6cb8f2c7" providerId="ADAL" clId="{91DA791B-1B1F-43CE-8F36-96DA4CDC72CE}" dt="2023-09-20T04:36:44.099" v="2189" actId="478"/>
          <ac:spMkLst>
            <pc:docMk/>
            <pc:sldMk cId="2469367389" sldId="2641"/>
            <ac:spMk id="5" creationId="{B49C02DB-97B4-2E59-7E28-EB0D7285BD03}"/>
          </ac:spMkLst>
        </pc:spChg>
      </pc:sldChg>
      <pc:sldChg chg="delSp add mod">
        <pc:chgData name="Walzberg, Julien" userId="5b1e1471-2a37-49b4-be7f-e67f6cb8f2c7" providerId="ADAL" clId="{91DA791B-1B1F-43CE-8F36-96DA4CDC72CE}" dt="2023-09-20T04:36:50.486" v="2190" actId="478"/>
        <pc:sldMkLst>
          <pc:docMk/>
          <pc:sldMk cId="846660566" sldId="2642"/>
        </pc:sldMkLst>
        <pc:spChg chg="del">
          <ac:chgData name="Walzberg, Julien" userId="5b1e1471-2a37-49b4-be7f-e67f6cb8f2c7" providerId="ADAL" clId="{91DA791B-1B1F-43CE-8F36-96DA4CDC72CE}" dt="2023-09-20T04:36:50.486" v="2190" actId="478"/>
          <ac:spMkLst>
            <pc:docMk/>
            <pc:sldMk cId="846660566" sldId="2642"/>
            <ac:spMk id="3" creationId="{9434A1AC-E593-E285-3CDB-51B685CC9B2B}"/>
          </ac:spMkLst>
        </pc:spChg>
      </pc:sldChg>
      <pc:sldChg chg="delSp add del mod">
        <pc:chgData name="Walzberg, Julien" userId="5b1e1471-2a37-49b4-be7f-e67f6cb8f2c7" providerId="ADAL" clId="{91DA791B-1B1F-43CE-8F36-96DA4CDC72CE}" dt="2023-09-20T04:42:56.741" v="2228" actId="47"/>
        <pc:sldMkLst>
          <pc:docMk/>
          <pc:sldMk cId="3588230707" sldId="2643"/>
        </pc:sldMkLst>
        <pc:spChg chg="del">
          <ac:chgData name="Walzberg, Julien" userId="5b1e1471-2a37-49b4-be7f-e67f6cb8f2c7" providerId="ADAL" clId="{91DA791B-1B1F-43CE-8F36-96DA4CDC72CE}" dt="2023-09-20T04:37:26.583" v="2194" actId="478"/>
          <ac:spMkLst>
            <pc:docMk/>
            <pc:sldMk cId="3588230707" sldId="2643"/>
            <ac:spMk id="5" creationId="{B9A6D0FA-FF3C-3D1B-5FE2-2DBCCCF7084D}"/>
          </ac:spMkLst>
        </pc:spChg>
      </pc:sldChg>
      <pc:sldChg chg="delSp modSp add mod">
        <pc:chgData name="Walzberg, Julien" userId="5b1e1471-2a37-49b4-be7f-e67f6cb8f2c7" providerId="ADAL" clId="{91DA791B-1B1F-43CE-8F36-96DA4CDC72CE}" dt="2023-09-20T04:37:19.241" v="2193" actId="478"/>
        <pc:sldMkLst>
          <pc:docMk/>
          <pc:sldMk cId="4276364794" sldId="2649"/>
        </pc:sldMkLst>
        <pc:spChg chg="del mod">
          <ac:chgData name="Walzberg, Julien" userId="5b1e1471-2a37-49b4-be7f-e67f6cb8f2c7" providerId="ADAL" clId="{91DA791B-1B1F-43CE-8F36-96DA4CDC72CE}" dt="2023-09-20T04:37:19.241" v="2193" actId="478"/>
          <ac:spMkLst>
            <pc:docMk/>
            <pc:sldMk cId="4276364794" sldId="2649"/>
            <ac:spMk id="3" creationId="{22161A21-9CA5-A900-C8D8-61F752A283E4}"/>
          </ac:spMkLst>
        </pc:spChg>
      </pc:sldChg>
      <pc:sldChg chg="delSp add mod">
        <pc:chgData name="Walzberg, Julien" userId="5b1e1471-2a37-49b4-be7f-e67f6cb8f2c7" providerId="ADAL" clId="{91DA791B-1B1F-43CE-8F36-96DA4CDC72CE}" dt="2023-09-20T04:37:00.670" v="2191" actId="478"/>
        <pc:sldMkLst>
          <pc:docMk/>
          <pc:sldMk cId="3939676324" sldId="2650"/>
        </pc:sldMkLst>
        <pc:spChg chg="del">
          <ac:chgData name="Walzberg, Julien" userId="5b1e1471-2a37-49b4-be7f-e67f6cb8f2c7" providerId="ADAL" clId="{91DA791B-1B1F-43CE-8F36-96DA4CDC72CE}" dt="2023-09-20T04:37:00.670" v="2191" actId="478"/>
          <ac:spMkLst>
            <pc:docMk/>
            <pc:sldMk cId="3939676324" sldId="2650"/>
            <ac:spMk id="3" creationId="{D1831C0D-1DD5-3464-FCE2-43AB8F847F2F}"/>
          </ac:spMkLst>
        </pc:spChg>
      </pc:sldChg>
      <pc:sldChg chg="addSp delSp modSp add mod">
        <pc:chgData name="Walzberg, Julien" userId="5b1e1471-2a37-49b4-be7f-e67f6cb8f2c7" providerId="ADAL" clId="{91DA791B-1B1F-43CE-8F36-96DA4CDC72CE}" dt="2023-09-20T04:42:52.236" v="2227" actId="1076"/>
        <pc:sldMkLst>
          <pc:docMk/>
          <pc:sldMk cId="1812397815" sldId="2651"/>
        </pc:sldMkLst>
        <pc:spChg chg="del">
          <ac:chgData name="Walzberg, Julien" userId="5b1e1471-2a37-49b4-be7f-e67f6cb8f2c7" providerId="ADAL" clId="{91DA791B-1B1F-43CE-8F36-96DA4CDC72CE}" dt="2023-09-20T04:38:55.969" v="2196" actId="478"/>
          <ac:spMkLst>
            <pc:docMk/>
            <pc:sldMk cId="1812397815" sldId="2651"/>
            <ac:spMk id="3" creationId="{6354C826-53AD-4025-BF5D-6CF7680E7BD4}"/>
          </ac:spMkLst>
        </pc:spChg>
        <pc:spChg chg="add del mod">
          <ac:chgData name="Walzberg, Julien" userId="5b1e1471-2a37-49b4-be7f-e67f6cb8f2c7" providerId="ADAL" clId="{91DA791B-1B1F-43CE-8F36-96DA4CDC72CE}" dt="2023-09-20T04:38:58.909" v="2198" actId="478"/>
          <ac:spMkLst>
            <pc:docMk/>
            <pc:sldMk cId="1812397815" sldId="2651"/>
            <ac:spMk id="7" creationId="{655A8A86-FAE9-B641-FF6D-2B49852E9E2B}"/>
          </ac:spMkLst>
        </pc:spChg>
        <pc:spChg chg="add del mod">
          <ac:chgData name="Walzberg, Julien" userId="5b1e1471-2a37-49b4-be7f-e67f6cb8f2c7" providerId="ADAL" clId="{91DA791B-1B1F-43CE-8F36-96DA4CDC72CE}" dt="2023-09-20T04:40:16.894" v="2204" actId="478"/>
          <ac:spMkLst>
            <pc:docMk/>
            <pc:sldMk cId="1812397815" sldId="2651"/>
            <ac:spMk id="10" creationId="{721D562A-A034-CAA7-559C-0B4A018B80F4}"/>
          </ac:spMkLst>
        </pc:spChg>
        <pc:spChg chg="add del mod">
          <ac:chgData name="Walzberg, Julien" userId="5b1e1471-2a37-49b4-be7f-e67f6cb8f2c7" providerId="ADAL" clId="{91DA791B-1B1F-43CE-8F36-96DA4CDC72CE}" dt="2023-09-20T04:40:19.642" v="2205" actId="478"/>
          <ac:spMkLst>
            <pc:docMk/>
            <pc:sldMk cId="1812397815" sldId="2651"/>
            <ac:spMk id="12" creationId="{17482A29-5DC0-CCA4-3563-FE1792595D89}"/>
          </ac:spMkLst>
        </pc:spChg>
        <pc:spChg chg="add mod">
          <ac:chgData name="Walzberg, Julien" userId="5b1e1471-2a37-49b4-be7f-e67f6cb8f2c7" providerId="ADAL" clId="{91DA791B-1B1F-43CE-8F36-96DA4CDC72CE}" dt="2023-09-20T04:42:39.349" v="2225" actId="14100"/>
          <ac:spMkLst>
            <pc:docMk/>
            <pc:sldMk cId="1812397815" sldId="2651"/>
            <ac:spMk id="13" creationId="{AE62248B-FB78-A5AF-FAA1-A25D50B61C58}"/>
          </ac:spMkLst>
        </pc:spChg>
        <pc:spChg chg="add mod">
          <ac:chgData name="Walzberg, Julien" userId="5b1e1471-2a37-49b4-be7f-e67f6cb8f2c7" providerId="ADAL" clId="{91DA791B-1B1F-43CE-8F36-96DA4CDC72CE}" dt="2023-09-20T04:42:46.994" v="2226" actId="1076"/>
          <ac:spMkLst>
            <pc:docMk/>
            <pc:sldMk cId="1812397815" sldId="2651"/>
            <ac:spMk id="15" creationId="{E4E582A5-952B-30C4-0163-8D320295A6E7}"/>
          </ac:spMkLst>
        </pc:spChg>
        <pc:picChg chg="add mod">
          <ac:chgData name="Walzberg, Julien" userId="5b1e1471-2a37-49b4-be7f-e67f6cb8f2c7" providerId="ADAL" clId="{91DA791B-1B1F-43CE-8F36-96DA4CDC72CE}" dt="2023-09-20T04:42:52.236" v="2227" actId="1076"/>
          <ac:picMkLst>
            <pc:docMk/>
            <pc:sldMk cId="1812397815" sldId="2651"/>
            <ac:picMk id="9" creationId="{0937D190-E403-1F02-ED86-924451894C64}"/>
          </ac:picMkLst>
        </pc:picChg>
      </pc:sldChg>
      <pc:sldChg chg="modSp add mod">
        <pc:chgData name="Walzberg, Julien" userId="5b1e1471-2a37-49b4-be7f-e67f6cb8f2c7" providerId="ADAL" clId="{91DA791B-1B1F-43CE-8F36-96DA4CDC72CE}" dt="2023-09-20T04:46:43.145" v="2368" actId="6549"/>
        <pc:sldMkLst>
          <pc:docMk/>
          <pc:sldMk cId="3874849595" sldId="2652"/>
        </pc:sldMkLst>
        <pc:spChg chg="mod">
          <ac:chgData name="Walzberg, Julien" userId="5b1e1471-2a37-49b4-be7f-e67f6cb8f2c7" providerId="ADAL" clId="{91DA791B-1B1F-43CE-8F36-96DA4CDC72CE}" dt="2023-09-20T04:45:13.579" v="2316" actId="20577"/>
          <ac:spMkLst>
            <pc:docMk/>
            <pc:sldMk cId="3874849595" sldId="2652"/>
            <ac:spMk id="2" creationId="{00000000-0000-0000-0000-000000000000}"/>
          </ac:spMkLst>
        </pc:spChg>
        <pc:spChg chg="mod">
          <ac:chgData name="Walzberg, Julien" userId="5b1e1471-2a37-49b4-be7f-e67f6cb8f2c7" providerId="ADAL" clId="{91DA791B-1B1F-43CE-8F36-96DA4CDC72CE}" dt="2023-09-20T04:46:43.145" v="2368" actId="6549"/>
          <ac:spMkLst>
            <pc:docMk/>
            <pc:sldMk cId="3874849595" sldId="2652"/>
            <ac:spMk id="8" creationId="{5AE034BD-1131-5FE5-184B-8A01138268A9}"/>
          </ac:spMkLst>
        </pc:spChg>
        <pc:spChg chg="mod">
          <ac:chgData name="Walzberg, Julien" userId="5b1e1471-2a37-49b4-be7f-e67f6cb8f2c7" providerId="ADAL" clId="{91DA791B-1B1F-43CE-8F36-96DA4CDC72CE}" dt="2023-09-20T04:46:40.925" v="2367" actId="1076"/>
          <ac:spMkLst>
            <pc:docMk/>
            <pc:sldMk cId="3874849595" sldId="2652"/>
            <ac:spMk id="10" creationId="{F00723A8-3CC2-5812-2B9B-1DBC97B82679}"/>
          </ac:spMkLst>
        </pc:spChg>
        <pc:picChg chg="mod">
          <ac:chgData name="Walzberg, Julien" userId="5b1e1471-2a37-49b4-be7f-e67f6cb8f2c7" providerId="ADAL" clId="{91DA791B-1B1F-43CE-8F36-96DA4CDC72CE}" dt="2023-09-20T04:46:40.925" v="2367" actId="1076"/>
          <ac:picMkLst>
            <pc:docMk/>
            <pc:sldMk cId="3874849595" sldId="2652"/>
            <ac:picMk id="1026" creationId="{634AB297-7CFB-8268-19E4-AEECA5F2FCEE}"/>
          </ac:picMkLst>
        </pc:picChg>
      </pc:sldChg>
      <pc:sldChg chg="addSp delSp modSp add mod">
        <pc:chgData name="Walzberg, Julien" userId="5b1e1471-2a37-49b4-be7f-e67f6cb8f2c7" providerId="ADAL" clId="{91DA791B-1B1F-43CE-8F36-96DA4CDC72CE}" dt="2023-09-20T17:15:34.500" v="2730" actId="1076"/>
        <pc:sldMkLst>
          <pc:docMk/>
          <pc:sldMk cId="4270353055" sldId="2653"/>
        </pc:sldMkLst>
        <pc:spChg chg="add mod">
          <ac:chgData name="Walzberg, Julien" userId="5b1e1471-2a37-49b4-be7f-e67f6cb8f2c7" providerId="ADAL" clId="{91DA791B-1B1F-43CE-8F36-96DA4CDC72CE}" dt="2023-09-20T17:15:34.500" v="2730" actId="1076"/>
          <ac:spMkLst>
            <pc:docMk/>
            <pc:sldMk cId="4270353055" sldId="2653"/>
            <ac:spMk id="3" creationId="{10FF237E-70C3-8F35-9337-DD9ABA7C7CDD}"/>
          </ac:spMkLst>
        </pc:spChg>
        <pc:spChg chg="mod">
          <ac:chgData name="Walzberg, Julien" userId="5b1e1471-2a37-49b4-be7f-e67f6cb8f2c7" providerId="ADAL" clId="{91DA791B-1B1F-43CE-8F36-96DA4CDC72CE}" dt="2023-09-20T16:03:58.641" v="2389" actId="20577"/>
          <ac:spMkLst>
            <pc:docMk/>
            <pc:sldMk cId="4270353055" sldId="2653"/>
            <ac:spMk id="5" creationId="{0B19CF06-811B-CF5D-C4A3-66CB33B76DE2}"/>
          </ac:spMkLst>
        </pc:spChg>
        <pc:spChg chg="add mod">
          <ac:chgData name="Walzberg, Julien" userId="5b1e1471-2a37-49b4-be7f-e67f6cb8f2c7" providerId="ADAL" clId="{91DA791B-1B1F-43CE-8F36-96DA4CDC72CE}" dt="2023-09-20T17:15:20.129" v="2729" actId="1036"/>
          <ac:spMkLst>
            <pc:docMk/>
            <pc:sldMk cId="4270353055" sldId="2653"/>
            <ac:spMk id="7" creationId="{EEDB70DE-BF88-A064-CA6F-4866ADFAA597}"/>
          </ac:spMkLst>
        </pc:spChg>
        <pc:spChg chg="del">
          <ac:chgData name="Walzberg, Julien" userId="5b1e1471-2a37-49b4-be7f-e67f6cb8f2c7" providerId="ADAL" clId="{91DA791B-1B1F-43CE-8F36-96DA4CDC72CE}" dt="2023-09-20T16:04:06.653" v="2393" actId="478"/>
          <ac:spMkLst>
            <pc:docMk/>
            <pc:sldMk cId="4270353055" sldId="2653"/>
            <ac:spMk id="11" creationId="{BF8024B7-8642-282C-4DF8-692297FF211C}"/>
          </ac:spMkLst>
        </pc:spChg>
        <pc:spChg chg="mod">
          <ac:chgData name="Walzberg, Julien" userId="5b1e1471-2a37-49b4-be7f-e67f6cb8f2c7" providerId="ADAL" clId="{91DA791B-1B1F-43CE-8F36-96DA4CDC72CE}" dt="2023-09-20T16:59:07.265" v="2460" actId="20577"/>
          <ac:spMkLst>
            <pc:docMk/>
            <pc:sldMk cId="4270353055" sldId="2653"/>
            <ac:spMk id="12" creationId="{0E044B8A-EB71-4DF6-9347-86A1D385D309}"/>
          </ac:spMkLst>
        </pc:spChg>
        <pc:picChg chg="add mod">
          <ac:chgData name="Walzberg, Julien" userId="5b1e1471-2a37-49b4-be7f-e67f6cb8f2c7" providerId="ADAL" clId="{91DA791B-1B1F-43CE-8F36-96DA4CDC72CE}" dt="2023-09-20T17:12:43.518" v="2705" actId="1076"/>
          <ac:picMkLst>
            <pc:docMk/>
            <pc:sldMk cId="4270353055" sldId="2653"/>
            <ac:picMk id="2" creationId="{0916B556-A02C-07DF-26AA-C36B5F487BD2}"/>
          </ac:picMkLst>
        </pc:picChg>
        <pc:picChg chg="del mod">
          <ac:chgData name="Walzberg, Julien" userId="5b1e1471-2a37-49b4-be7f-e67f6cb8f2c7" providerId="ADAL" clId="{91DA791B-1B1F-43CE-8F36-96DA4CDC72CE}" dt="2023-09-20T16:04:01.477" v="2391" actId="478"/>
          <ac:picMkLst>
            <pc:docMk/>
            <pc:sldMk cId="4270353055" sldId="2653"/>
            <ac:picMk id="4" creationId="{97B193CD-CFAD-A19F-D368-0A9E5F212E5A}"/>
          </ac:picMkLst>
        </pc:picChg>
        <pc:picChg chg="del">
          <ac:chgData name="Walzberg, Julien" userId="5b1e1471-2a37-49b4-be7f-e67f6cb8f2c7" providerId="ADAL" clId="{91DA791B-1B1F-43CE-8F36-96DA4CDC72CE}" dt="2023-09-20T16:04:03.131" v="2392" actId="478"/>
          <ac:picMkLst>
            <pc:docMk/>
            <pc:sldMk cId="4270353055" sldId="2653"/>
            <ac:picMk id="9" creationId="{AB234F30-B04C-5605-E958-A4C6A1EF3B82}"/>
          </ac:picMkLst>
        </pc:picChg>
      </pc:sldChg>
      <pc:sldChg chg="addSp delSp modSp add mod">
        <pc:chgData name="Walzberg, Julien" userId="5b1e1471-2a37-49b4-be7f-e67f6cb8f2c7" providerId="ADAL" clId="{91DA791B-1B1F-43CE-8F36-96DA4CDC72CE}" dt="2023-09-20T17:35:04.634" v="3209" actId="14100"/>
        <pc:sldMkLst>
          <pc:docMk/>
          <pc:sldMk cId="2342739852" sldId="2654"/>
        </pc:sldMkLst>
        <pc:spChg chg="del">
          <ac:chgData name="Walzberg, Julien" userId="5b1e1471-2a37-49b4-be7f-e67f6cb8f2c7" providerId="ADAL" clId="{91DA791B-1B1F-43CE-8F36-96DA4CDC72CE}" dt="2023-09-20T17:17:14.195" v="2735" actId="478"/>
          <ac:spMkLst>
            <pc:docMk/>
            <pc:sldMk cId="2342739852" sldId="2654"/>
            <ac:spMk id="3" creationId="{10FF237E-70C3-8F35-9337-DD9ABA7C7CDD}"/>
          </ac:spMkLst>
        </pc:spChg>
        <pc:spChg chg="add mod">
          <ac:chgData name="Walzberg, Julien" userId="5b1e1471-2a37-49b4-be7f-e67f6cb8f2c7" providerId="ADAL" clId="{91DA791B-1B1F-43CE-8F36-96DA4CDC72CE}" dt="2023-09-20T17:34:13.345" v="3203" actId="1076"/>
          <ac:spMkLst>
            <pc:docMk/>
            <pc:sldMk cId="2342739852" sldId="2654"/>
            <ac:spMk id="6" creationId="{E666C369-0AEB-2A0D-5920-E5932C631EC3}"/>
          </ac:spMkLst>
        </pc:spChg>
        <pc:spChg chg="del mod">
          <ac:chgData name="Walzberg, Julien" userId="5b1e1471-2a37-49b4-be7f-e67f6cb8f2c7" providerId="ADAL" clId="{91DA791B-1B1F-43CE-8F36-96DA4CDC72CE}" dt="2023-09-20T17:17:11.041" v="2734" actId="478"/>
          <ac:spMkLst>
            <pc:docMk/>
            <pc:sldMk cId="2342739852" sldId="2654"/>
            <ac:spMk id="7" creationId="{EEDB70DE-BF88-A064-CA6F-4866ADFAA597}"/>
          </ac:spMkLst>
        </pc:spChg>
        <pc:spChg chg="add mod">
          <ac:chgData name="Walzberg, Julien" userId="5b1e1471-2a37-49b4-be7f-e67f6cb8f2c7" providerId="ADAL" clId="{91DA791B-1B1F-43CE-8F36-96DA4CDC72CE}" dt="2023-09-20T17:34:25.085" v="3205" actId="14100"/>
          <ac:spMkLst>
            <pc:docMk/>
            <pc:sldMk cId="2342739852" sldId="2654"/>
            <ac:spMk id="10" creationId="{FB0609BD-8AA9-F25F-7BD1-382DE35BD376}"/>
          </ac:spMkLst>
        </pc:spChg>
        <pc:spChg chg="mod">
          <ac:chgData name="Walzberg, Julien" userId="5b1e1471-2a37-49b4-be7f-e67f6cb8f2c7" providerId="ADAL" clId="{91DA791B-1B1F-43CE-8F36-96DA4CDC72CE}" dt="2023-09-20T17:35:04.634" v="3209" actId="14100"/>
          <ac:spMkLst>
            <pc:docMk/>
            <pc:sldMk cId="2342739852" sldId="2654"/>
            <ac:spMk id="12" creationId="{0E044B8A-EB71-4DF6-9347-86A1D385D309}"/>
          </ac:spMkLst>
        </pc:spChg>
        <pc:picChg chg="del">
          <ac:chgData name="Walzberg, Julien" userId="5b1e1471-2a37-49b4-be7f-e67f6cb8f2c7" providerId="ADAL" clId="{91DA791B-1B1F-43CE-8F36-96DA4CDC72CE}" dt="2023-09-20T17:17:07.709" v="2732" actId="478"/>
          <ac:picMkLst>
            <pc:docMk/>
            <pc:sldMk cId="2342739852" sldId="2654"/>
            <ac:picMk id="2" creationId="{0916B556-A02C-07DF-26AA-C36B5F487BD2}"/>
          </ac:picMkLst>
        </pc:picChg>
        <pc:picChg chg="add mod">
          <ac:chgData name="Walzberg, Julien" userId="5b1e1471-2a37-49b4-be7f-e67f6cb8f2c7" providerId="ADAL" clId="{91DA791B-1B1F-43CE-8F36-96DA4CDC72CE}" dt="2023-09-20T17:29:05.829" v="2807" actId="1076"/>
          <ac:picMkLst>
            <pc:docMk/>
            <pc:sldMk cId="2342739852" sldId="2654"/>
            <ac:picMk id="9" creationId="{B56B635A-109F-0842-45E5-75FB8B777C75}"/>
          </ac:picMkLst>
        </pc:picChg>
      </pc:sldChg>
      <pc:sldMasterChg chg="delSldLayout">
        <pc:chgData name="Walzberg, Julien" userId="5b1e1471-2a37-49b4-be7f-e67f6cb8f2c7" providerId="ADAL" clId="{91DA791B-1B1F-43CE-8F36-96DA4CDC72CE}" dt="2023-09-20T04:27:27.485" v="2132" actId="47"/>
        <pc:sldMasterMkLst>
          <pc:docMk/>
          <pc:sldMasterMk cId="3667947651" sldId="2147483648"/>
        </pc:sldMasterMkLst>
        <pc:sldLayoutChg chg="del">
          <pc:chgData name="Walzberg, Julien" userId="5b1e1471-2a37-49b4-be7f-e67f6cb8f2c7" providerId="ADAL" clId="{91DA791B-1B1F-43CE-8F36-96DA4CDC72CE}" dt="2023-09-20T04:27:27.485" v="2132" actId="47"/>
          <pc:sldLayoutMkLst>
            <pc:docMk/>
            <pc:sldMasterMk cId="3667947651" sldId="2147483648"/>
            <pc:sldLayoutMk cId="2041065499"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DFC1F-1198-4726-8595-0A30CDB7EBB0}" type="datetimeFigureOut">
              <a:rPr lang="en-US" smtClean="0"/>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647C-979C-4A71-837A-D5BE407257F1}" type="slidenum">
              <a:rPr lang="en-US" smtClean="0"/>
              <a:t>‹#›</a:t>
            </a:fld>
            <a:endParaRPr lang="en-US"/>
          </a:p>
        </p:txBody>
      </p:sp>
    </p:spTree>
    <p:extLst>
      <p:ext uri="{BB962C8B-B14F-4D97-AF65-F5344CB8AC3E}">
        <p14:creationId xmlns:p14="http://schemas.microsoft.com/office/powerpoint/2010/main" val="518987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fld id="{47A46811-17DA-9941-B072-0FDD734050A4}" type="slidenum">
              <a:rPr lang="en-US" smtClean="0"/>
              <a:t>13</a:t>
            </a:fld>
            <a:endParaRPr lang="en-US"/>
          </a:p>
        </p:txBody>
      </p:sp>
    </p:spTree>
    <p:extLst>
      <p:ext uri="{BB962C8B-B14F-4D97-AF65-F5344CB8AC3E}">
        <p14:creationId xmlns:p14="http://schemas.microsoft.com/office/powerpoint/2010/main" val="162366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physics, symmetry breaking is a phenomenon in which (infinitesimally) small fluctuations acting on a system crossing a critical point decide the system's fate, by determining which branch of a bifurcation is taken. To an outside observer unaware of the fluctuations (or "noise"), the choice will appear arbitrary. This process is called symmetry "breaking", because such transitions usually bring the system from a symmetric but disorderly state into one or more definite states. Symmetry breaking is thought to play a major role in pattern formation. </a:t>
            </a:r>
          </a:p>
          <a:p>
            <a:endParaRPr lang="en-US" i="0" dirty="0"/>
          </a:p>
          <a:p>
            <a:endParaRPr lang="en-US" i="0" dirty="0"/>
          </a:p>
        </p:txBody>
      </p:sp>
      <p:sp>
        <p:nvSpPr>
          <p:cNvPr id="4" name="Slide Number Placeholder 3"/>
          <p:cNvSpPr>
            <a:spLocks noGrp="1"/>
          </p:cNvSpPr>
          <p:nvPr>
            <p:ph type="sldNum" sz="quarter" idx="5"/>
          </p:nvPr>
        </p:nvSpPr>
        <p:spPr/>
        <p:txBody>
          <a:bodyPr/>
          <a:lstStyle/>
          <a:p>
            <a:fld id="{47A46811-17DA-9941-B072-0FDD734050A4}" type="slidenum">
              <a:rPr lang="en-US" smtClean="0"/>
              <a:t>14</a:t>
            </a:fld>
            <a:endParaRPr lang="en-US"/>
          </a:p>
        </p:txBody>
      </p:sp>
    </p:spTree>
    <p:extLst>
      <p:ext uri="{BB962C8B-B14F-4D97-AF65-F5344CB8AC3E}">
        <p14:creationId xmlns:p14="http://schemas.microsoft.com/office/powerpoint/2010/main" val="4007698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a:t>
            </a:r>
            <a:r>
              <a:rPr lang="en-US" sz="1200" kern="1200" dirty="0">
                <a:solidFill>
                  <a:schemeClr val="tx1"/>
                </a:solidFill>
                <a:latin typeface="+mn-lt"/>
                <a:ea typeface="+mn-ea"/>
                <a:cs typeface="+mn-cs"/>
              </a:rPr>
              <a:t>Walzberg, J., et al. (2019). "Assessing </a:t>
            </a:r>
            <a:r>
              <a:rPr lang="en-US" sz="1200" kern="1200" dirty="0" err="1">
                <a:solidFill>
                  <a:schemeClr val="tx1"/>
                </a:solidFill>
                <a:latin typeface="+mn-lt"/>
                <a:ea typeface="+mn-ea"/>
                <a:cs typeface="+mn-cs"/>
              </a:rPr>
              <a:t>behavioural</a:t>
            </a:r>
            <a:r>
              <a:rPr lang="en-US" sz="1200" kern="1200" dirty="0">
                <a:solidFill>
                  <a:schemeClr val="tx1"/>
                </a:solidFill>
                <a:latin typeface="+mn-lt"/>
                <a:ea typeface="+mn-ea"/>
                <a:cs typeface="+mn-cs"/>
              </a:rPr>
              <a:t> change with agent-based life cycle assessment: Application to smart homes." </a:t>
            </a:r>
            <a:r>
              <a:rPr lang="en-US" sz="1200" u="sng" kern="1200" dirty="0">
                <a:solidFill>
                  <a:schemeClr val="tx1"/>
                </a:solidFill>
                <a:latin typeface="+mn-lt"/>
                <a:ea typeface="+mn-ea"/>
                <a:cs typeface="+mn-cs"/>
              </a:rPr>
              <a:t>Renewable and Sustainable Energy Reviews </a:t>
            </a:r>
            <a:r>
              <a:rPr lang="en-US" sz="1200" b="1" u="sng" kern="1200" dirty="0">
                <a:solidFill>
                  <a:schemeClr val="tx1"/>
                </a:solidFill>
                <a:latin typeface="+mn-lt"/>
                <a:ea typeface="+mn-ea"/>
                <a:cs typeface="+mn-cs"/>
              </a:rPr>
              <a:t>111: 365-376.</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Micolier</a:t>
            </a:r>
            <a:r>
              <a:rPr lang="en-US" sz="1200" kern="1200" dirty="0">
                <a:solidFill>
                  <a:schemeClr val="tx1"/>
                </a:solidFill>
                <a:latin typeface="+mn-lt"/>
                <a:ea typeface="+mn-ea"/>
                <a:cs typeface="+mn-cs"/>
              </a:rPr>
              <a:t>, A., et al. (2019). "To what extent can agent-based modelling enhance a life cycle assessment? Answers based on a literature review." </a:t>
            </a:r>
            <a:r>
              <a:rPr lang="en-US" sz="1200" u="sng" kern="1200" dirty="0">
                <a:solidFill>
                  <a:schemeClr val="tx1"/>
                </a:solidFill>
                <a:latin typeface="+mn-lt"/>
                <a:ea typeface="+mn-ea"/>
                <a:cs typeface="+mn-cs"/>
              </a:rPr>
              <a:t>Journal of Cleaner Production </a:t>
            </a:r>
            <a:r>
              <a:rPr lang="en-US" sz="1200" b="1" u="sng" kern="1200" dirty="0">
                <a:solidFill>
                  <a:schemeClr val="tx1"/>
                </a:solidFill>
                <a:latin typeface="+mn-lt"/>
                <a:ea typeface="+mn-ea"/>
                <a:cs typeface="+mn-cs"/>
              </a:rPr>
              <a:t>239: 118123.</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15</a:t>
            </a:fld>
            <a:endParaRPr lang="en-US"/>
          </a:p>
        </p:txBody>
      </p:sp>
    </p:spTree>
    <p:extLst>
      <p:ext uri="{BB962C8B-B14F-4D97-AF65-F5344CB8AC3E}">
        <p14:creationId xmlns:p14="http://schemas.microsoft.com/office/powerpoint/2010/main" val="3896093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16</a:t>
            </a:fld>
            <a:endParaRPr lang="en-US"/>
          </a:p>
        </p:txBody>
      </p:sp>
    </p:spTree>
    <p:extLst>
      <p:ext uri="{BB962C8B-B14F-4D97-AF65-F5344CB8AC3E}">
        <p14:creationId xmlns:p14="http://schemas.microsoft.com/office/powerpoint/2010/main" val="2411843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CA" sz="2400" kern="0" dirty="0" err="1">
                <a:sym typeface="Wingdings" panose="05000000000000000000" pitchFamily="2" charset="2"/>
              </a:rPr>
              <a:t>Load</a:t>
            </a:r>
            <a:r>
              <a:rPr lang="fr-CA" sz="2400" kern="0" dirty="0">
                <a:sym typeface="Wingdings" panose="05000000000000000000" pitchFamily="2" charset="2"/>
              </a:rPr>
              <a:t> </a:t>
            </a:r>
            <a:r>
              <a:rPr lang="fr-CA" sz="2400" kern="0" dirty="0" err="1">
                <a:sym typeface="Wingdings" panose="05000000000000000000" pitchFamily="2" charset="2"/>
              </a:rPr>
              <a:t>shifting</a:t>
            </a:r>
            <a:r>
              <a:rPr lang="fr-CA" sz="2400" kern="0" dirty="0">
                <a:sym typeface="Wingdings" panose="05000000000000000000" pitchFamily="2" charset="2"/>
              </a:rPr>
              <a:t> enables </a:t>
            </a:r>
            <a:r>
              <a:rPr lang="fr-CA" sz="2400" kern="0" dirty="0" err="1">
                <a:sym typeface="Wingdings" panose="05000000000000000000" pitchFamily="2" charset="2"/>
              </a:rPr>
              <a:t>decreasing</a:t>
            </a:r>
            <a:r>
              <a:rPr lang="fr-CA" sz="2400" kern="0" dirty="0">
                <a:sym typeface="Wingdings" panose="05000000000000000000" pitchFamily="2" charset="2"/>
              </a:rPr>
              <a:t> </a:t>
            </a:r>
            <a:r>
              <a:rPr lang="fr-CA" sz="2400" kern="0" dirty="0" err="1">
                <a:sym typeface="Wingdings" panose="05000000000000000000" pitchFamily="2" charset="2"/>
              </a:rPr>
              <a:t>environmental</a:t>
            </a:r>
            <a:r>
              <a:rPr lang="fr-CA" sz="2400" kern="0" dirty="0">
                <a:sym typeface="Wingdings" panose="05000000000000000000" pitchFamily="2" charset="2"/>
              </a:rPr>
              <a:t> impact </a:t>
            </a:r>
            <a:r>
              <a:rPr lang="fr-CA" sz="2400" kern="0" dirty="0" err="1">
                <a:sym typeface="Wingdings" panose="05000000000000000000" pitchFamily="2" charset="2"/>
              </a:rPr>
              <a:t>without</a:t>
            </a:r>
            <a:r>
              <a:rPr lang="fr-CA" sz="2400" kern="0" dirty="0">
                <a:sym typeface="Wingdings" panose="05000000000000000000" pitchFamily="2" charset="2"/>
              </a:rPr>
              <a:t> </a:t>
            </a:r>
            <a:r>
              <a:rPr lang="fr-CA" sz="2400" kern="0" dirty="0" err="1">
                <a:sym typeface="Wingdings" panose="05000000000000000000" pitchFamily="2" charset="2"/>
              </a:rPr>
              <a:t>decreasing</a:t>
            </a:r>
            <a:r>
              <a:rPr lang="fr-CA" sz="2400" kern="0" dirty="0">
                <a:sym typeface="Wingdings" panose="05000000000000000000" pitchFamily="2" charset="2"/>
              </a:rPr>
              <a:t> </a:t>
            </a:r>
            <a:r>
              <a:rPr lang="fr-CA" sz="2400" kern="0" dirty="0" err="1">
                <a:sym typeface="Wingdings" panose="05000000000000000000" pitchFamily="2" charset="2"/>
              </a:rPr>
              <a:t>energy</a:t>
            </a:r>
            <a:r>
              <a:rPr lang="fr-CA" sz="2400" kern="0" dirty="0">
                <a:sym typeface="Wingdings" panose="05000000000000000000" pitchFamily="2" charset="2"/>
              </a:rPr>
              <a:t> </a:t>
            </a:r>
            <a:r>
              <a:rPr lang="fr-CA" sz="2400" kern="0" dirty="0" err="1">
                <a:sym typeface="Wingdings" panose="05000000000000000000" pitchFamily="2" charset="2"/>
              </a:rPr>
              <a:t>consumption</a:t>
            </a:r>
            <a:r>
              <a:rPr lang="fr-CA" sz="2400" kern="0" dirty="0">
                <a:sym typeface="Wingdings" panose="05000000000000000000" pitchFamily="2" charset="2"/>
              </a:rPr>
              <a:t> (at </a:t>
            </a:r>
            <a:r>
              <a:rPr lang="fr-CA" sz="2400" kern="0" dirty="0" err="1">
                <a:sym typeface="Wingdings" panose="05000000000000000000" pitchFamily="2" charset="2"/>
              </a:rPr>
              <a:t>same</a:t>
            </a:r>
            <a:r>
              <a:rPr lang="fr-CA" sz="2400" kern="0" dirty="0">
                <a:sym typeface="Wingdings" panose="05000000000000000000" pitchFamily="2" charset="2"/>
              </a:rPr>
              <a:t> « </a:t>
            </a:r>
            <a:r>
              <a:rPr lang="fr-CA" sz="2400" kern="0" dirty="0" err="1">
                <a:sym typeface="Wingdings" panose="05000000000000000000" pitchFamily="2" charset="2"/>
              </a:rPr>
              <a:t>comfort</a:t>
            </a:r>
            <a:r>
              <a:rPr lang="fr-CA" sz="2400" kern="0" dirty="0">
                <a:sym typeface="Wingdings" panose="05000000000000000000" pitchFamily="2" charset="2"/>
              </a:rPr>
              <a:t> </a:t>
            </a:r>
            <a:r>
              <a:rPr lang="fr-CA" sz="2400" kern="0" dirty="0" err="1">
                <a:sym typeface="Wingdings" panose="05000000000000000000" pitchFamily="2" charset="2"/>
              </a:rPr>
              <a:t>level</a:t>
            </a:r>
            <a:r>
              <a:rPr lang="fr-CA" sz="2400" kern="0" dirty="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7A8F45F1-87AA-4D59-A62B-119BA90AC0FC}" type="slidenum">
              <a:rPr lang="fr-FR" smtClean="0"/>
              <a:pPr/>
              <a:t>17</a:t>
            </a:fld>
            <a:endParaRPr lang="fr-FR"/>
          </a:p>
        </p:txBody>
      </p:sp>
    </p:spTree>
    <p:extLst>
      <p:ext uri="{BB962C8B-B14F-4D97-AF65-F5344CB8AC3E}">
        <p14:creationId xmlns:p14="http://schemas.microsoft.com/office/powerpoint/2010/main" val="1366573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a:t>
            </a:r>
            <a:r>
              <a:rPr lang="en-US" sz="1200" kern="1200" dirty="0" err="1">
                <a:solidFill>
                  <a:schemeClr val="tx1"/>
                </a:solidFill>
                <a:latin typeface="+mn-lt"/>
                <a:ea typeface="+mn-ea"/>
                <a:cs typeface="+mn-cs"/>
              </a:rPr>
              <a:t>Byrka</a:t>
            </a:r>
            <a:r>
              <a:rPr lang="en-US" sz="1200" kern="1200" dirty="0">
                <a:solidFill>
                  <a:schemeClr val="tx1"/>
                </a:solidFill>
                <a:latin typeface="+mn-lt"/>
                <a:ea typeface="+mn-ea"/>
                <a:cs typeface="+mn-cs"/>
              </a:rPr>
              <a:t>, K., et al. (2016). "Difficulty is critical: The importance of social factors in modeling diffusion of green products and practices." </a:t>
            </a:r>
            <a:r>
              <a:rPr lang="en-US" sz="1200" u="sng" kern="1200" dirty="0">
                <a:solidFill>
                  <a:schemeClr val="tx1"/>
                </a:solidFill>
                <a:latin typeface="+mn-lt"/>
                <a:ea typeface="+mn-ea"/>
                <a:cs typeface="+mn-cs"/>
              </a:rPr>
              <a:t>Renewable and Sustainable Energy Reviews </a:t>
            </a:r>
            <a:r>
              <a:rPr lang="en-US" sz="1200" b="1" u="sng" kern="1200" dirty="0">
                <a:solidFill>
                  <a:schemeClr val="tx1"/>
                </a:solidFill>
                <a:latin typeface="+mn-lt"/>
                <a:ea typeface="+mn-ea"/>
                <a:cs typeface="+mn-cs"/>
              </a:rPr>
              <a:t>62: 723-735.</a:t>
            </a:r>
          </a:p>
          <a:p>
            <a:r>
              <a:rPr lang="en-US" sz="1200" kern="1200" dirty="0">
                <a:solidFill>
                  <a:schemeClr val="tx1"/>
                </a:solidFill>
                <a:latin typeface="+mn-lt"/>
                <a:ea typeface="+mn-ea"/>
                <a:cs typeface="+mn-cs"/>
              </a:rPr>
              <a:t>-Kaiser, F. G., et al. (2010). "Reviving Campbell’s Paradigm for Attitude Research." </a:t>
            </a:r>
            <a:r>
              <a:rPr lang="en-US" sz="1200" u="sng" kern="1200" dirty="0">
                <a:solidFill>
                  <a:schemeClr val="tx1"/>
                </a:solidFill>
                <a:latin typeface="+mn-lt"/>
                <a:ea typeface="+mn-ea"/>
                <a:cs typeface="+mn-cs"/>
              </a:rPr>
              <a:t>Personality and Social Psychology Review </a:t>
            </a:r>
            <a:r>
              <a:rPr lang="en-US" sz="1200" b="1" u="sng" kern="1200" dirty="0">
                <a:solidFill>
                  <a:schemeClr val="tx1"/>
                </a:solidFill>
                <a:latin typeface="+mn-lt"/>
                <a:ea typeface="+mn-ea"/>
                <a:cs typeface="+mn-cs"/>
              </a:rPr>
              <a:t>14(4): 351-367.</a:t>
            </a:r>
          </a:p>
          <a:p>
            <a:r>
              <a:rPr lang="en-US" sz="1200" kern="1200" dirty="0">
                <a:solidFill>
                  <a:schemeClr val="tx1"/>
                </a:solidFill>
                <a:latin typeface="+mn-lt"/>
                <a:ea typeface="+mn-ea"/>
                <a:cs typeface="+mn-cs"/>
              </a:rPr>
              <a:t>-Walzberg, J., et al. (2019). "Assessing </a:t>
            </a:r>
            <a:r>
              <a:rPr lang="en-US" sz="1200" kern="1200" dirty="0" err="1">
                <a:solidFill>
                  <a:schemeClr val="tx1"/>
                </a:solidFill>
                <a:latin typeface="+mn-lt"/>
                <a:ea typeface="+mn-ea"/>
                <a:cs typeface="+mn-cs"/>
              </a:rPr>
              <a:t>behavioural</a:t>
            </a:r>
            <a:r>
              <a:rPr lang="en-US" sz="1200" kern="1200" dirty="0">
                <a:solidFill>
                  <a:schemeClr val="tx1"/>
                </a:solidFill>
                <a:latin typeface="+mn-lt"/>
                <a:ea typeface="+mn-ea"/>
                <a:cs typeface="+mn-cs"/>
              </a:rPr>
              <a:t> change with agent-based life cycle assessment: Application to smart homes." </a:t>
            </a:r>
            <a:r>
              <a:rPr lang="en-US" sz="1200" u="sng" kern="1200" dirty="0">
                <a:solidFill>
                  <a:schemeClr val="tx1"/>
                </a:solidFill>
                <a:latin typeface="+mn-lt"/>
                <a:ea typeface="+mn-ea"/>
                <a:cs typeface="+mn-cs"/>
              </a:rPr>
              <a:t>Renewable and Sustainable Energy Reviews </a:t>
            </a:r>
            <a:r>
              <a:rPr lang="en-US" sz="1200" b="1" u="sng" kern="1200" dirty="0">
                <a:solidFill>
                  <a:schemeClr val="tx1"/>
                </a:solidFill>
                <a:latin typeface="+mn-lt"/>
                <a:ea typeface="+mn-ea"/>
                <a:cs typeface="+mn-cs"/>
              </a:rPr>
              <a:t>111: 365-376.</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7A46811-17DA-9941-B072-0FDD734050A4}" type="slidenum">
              <a:rPr lang="en-US" smtClean="0"/>
              <a:t>18</a:t>
            </a:fld>
            <a:endParaRPr lang="en-US"/>
          </a:p>
        </p:txBody>
      </p:sp>
    </p:spTree>
    <p:extLst>
      <p:ext uri="{BB962C8B-B14F-4D97-AF65-F5344CB8AC3E}">
        <p14:creationId xmlns:p14="http://schemas.microsoft.com/office/powerpoint/2010/main" val="385977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576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1" indent="0" algn="just">
              <a:spcBef>
                <a:spcPts val="0"/>
              </a:spcBef>
              <a:spcAft>
                <a:spcPts val="0"/>
              </a:spcAft>
              <a:buFont typeface="Courier New" panose="02070309020205020404" pitchFamily="49" charset="0"/>
              <a:buNone/>
              <a:tabLst>
                <a:tab pos="457200" algn="l"/>
                <a:tab pos="914400" algn="l"/>
              </a:tabLst>
            </a:pPr>
            <a:endParaRPr lang="en-US" sz="11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7A46811-17DA-9941-B072-0FDD734050A4}" type="slidenum">
              <a:rPr lang="en-US" smtClean="0"/>
              <a:t>20</a:t>
            </a:fld>
            <a:endParaRPr lang="en-US"/>
          </a:p>
        </p:txBody>
      </p:sp>
    </p:spTree>
    <p:extLst>
      <p:ext uri="{BB962C8B-B14F-4D97-AF65-F5344CB8AC3E}">
        <p14:creationId xmlns:p14="http://schemas.microsoft.com/office/powerpoint/2010/main" val="1227639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21</a:t>
            </a:fld>
            <a:endParaRPr lang="en-US"/>
          </a:p>
        </p:txBody>
      </p:sp>
    </p:spTree>
    <p:extLst>
      <p:ext uri="{BB962C8B-B14F-4D97-AF65-F5344CB8AC3E}">
        <p14:creationId xmlns:p14="http://schemas.microsoft.com/office/powerpoint/2010/main" val="1227639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1" indent="0" algn="just">
              <a:spcBef>
                <a:spcPts val="0"/>
              </a:spcBef>
              <a:spcAft>
                <a:spcPts val="0"/>
              </a:spcAft>
              <a:buFont typeface="Courier New" panose="02070309020205020404" pitchFamily="49" charset="0"/>
              <a:buNone/>
              <a:tabLst>
                <a:tab pos="457200" algn="l"/>
                <a:tab pos="914400" algn="l"/>
              </a:tabLst>
            </a:pPr>
            <a:endParaRPr lang="en-US" sz="11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7A46811-17DA-9941-B072-0FDD734050A4}" type="slidenum">
              <a:rPr lang="en-US" smtClean="0"/>
              <a:t>22</a:t>
            </a:fld>
            <a:endParaRPr lang="en-US"/>
          </a:p>
        </p:txBody>
      </p:sp>
    </p:spTree>
    <p:extLst>
      <p:ext uri="{BB962C8B-B14F-4D97-AF65-F5344CB8AC3E}">
        <p14:creationId xmlns:p14="http://schemas.microsoft.com/office/powerpoint/2010/main" val="47110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4</a:t>
            </a:fld>
            <a:endParaRPr lang="en-US"/>
          </a:p>
        </p:txBody>
      </p:sp>
    </p:spTree>
    <p:extLst>
      <p:ext uri="{BB962C8B-B14F-4D97-AF65-F5344CB8AC3E}">
        <p14:creationId xmlns:p14="http://schemas.microsoft.com/office/powerpoint/2010/main" val="3438247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1" indent="0" algn="just">
              <a:spcBef>
                <a:spcPts val="0"/>
              </a:spcBef>
              <a:spcAft>
                <a:spcPts val="0"/>
              </a:spcAft>
              <a:buFont typeface="Courier New" panose="02070309020205020404" pitchFamily="49" charset="0"/>
              <a:buNone/>
              <a:tabLst>
                <a:tab pos="457200" algn="l"/>
                <a:tab pos="914400" algn="l"/>
              </a:tabLst>
            </a:pPr>
            <a:endParaRPr lang="en-US" sz="11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7A46811-17DA-9941-B072-0FDD734050A4}" type="slidenum">
              <a:rPr lang="en-US" smtClean="0"/>
              <a:t>23</a:t>
            </a:fld>
            <a:endParaRPr lang="en-US"/>
          </a:p>
        </p:txBody>
      </p:sp>
    </p:spTree>
    <p:extLst>
      <p:ext uri="{BB962C8B-B14F-4D97-AF65-F5344CB8AC3E}">
        <p14:creationId xmlns:p14="http://schemas.microsoft.com/office/powerpoint/2010/main" val="3824408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1" indent="0" algn="just">
              <a:spcBef>
                <a:spcPts val="0"/>
              </a:spcBef>
              <a:spcAft>
                <a:spcPts val="0"/>
              </a:spcAft>
              <a:buFont typeface="Courier New" panose="02070309020205020404" pitchFamily="49" charset="0"/>
              <a:buNone/>
              <a:tabLst>
                <a:tab pos="457200" algn="l"/>
                <a:tab pos="914400" algn="l"/>
              </a:tabLst>
            </a:pPr>
            <a:endParaRPr lang="en-US" sz="1100" dirty="0">
              <a:solidFill>
                <a:srgbClr val="000000"/>
              </a:solidFill>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7A46811-17DA-9941-B072-0FDD734050A4}" type="slidenum">
              <a:rPr lang="en-US" smtClean="0"/>
              <a:t>24</a:t>
            </a:fld>
            <a:endParaRPr lang="en-US"/>
          </a:p>
        </p:txBody>
      </p:sp>
    </p:spTree>
    <p:extLst>
      <p:ext uri="{BB962C8B-B14F-4D97-AF65-F5344CB8AC3E}">
        <p14:creationId xmlns:p14="http://schemas.microsoft.com/office/powerpoint/2010/main" val="2055581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a:ea typeface="+mn-lt"/>
                <a:cs typeface="Arial"/>
                <a:sym typeface="Wingdings" panose="05000000000000000000" pitchFamily="2" charset="2"/>
              </a:rPr>
              <a:t>According to the recycling partnership (2021), funding could come from state-level Extended Producer Responsibility (EPR) programs – e.g., in Oregon, the Senate Bill 582 truth-in-labeling dispositions will push producer responsibility organizations to increase households’ recycling knowledge by avoiding misleading and confusing claims regarding the recyclability of products</a:t>
            </a:r>
          </a:p>
          <a:p>
            <a:endParaRPr lang="en-US" dirty="0"/>
          </a:p>
        </p:txBody>
      </p:sp>
      <p:sp>
        <p:nvSpPr>
          <p:cNvPr id="4" name="Slide Number Placeholder 3"/>
          <p:cNvSpPr>
            <a:spLocks noGrp="1"/>
          </p:cNvSpPr>
          <p:nvPr>
            <p:ph type="sldNum" sz="quarter" idx="5"/>
          </p:nvPr>
        </p:nvSpPr>
        <p:spPr/>
        <p:txBody>
          <a:bodyPr/>
          <a:lstStyle/>
          <a:p>
            <a:fld id="{8925A7A5-D419-D442-B698-D40DDEE6B046}" type="slidenum">
              <a:rPr lang="en-US" smtClean="0"/>
              <a:t>32</a:t>
            </a:fld>
            <a:endParaRPr lang="en-US"/>
          </a:p>
        </p:txBody>
      </p:sp>
    </p:spTree>
    <p:extLst>
      <p:ext uri="{BB962C8B-B14F-4D97-AF65-F5344CB8AC3E}">
        <p14:creationId xmlns:p14="http://schemas.microsoft.com/office/powerpoint/2010/main" val="3324108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25A7A5-D419-D442-B698-D40DDEE6B046}" type="slidenum">
              <a:rPr lang="en-US" smtClean="0"/>
              <a:t>33</a:t>
            </a:fld>
            <a:endParaRPr lang="en-US"/>
          </a:p>
        </p:txBody>
      </p:sp>
    </p:spTree>
    <p:extLst>
      <p:ext uri="{BB962C8B-B14F-4D97-AF65-F5344CB8AC3E}">
        <p14:creationId xmlns:p14="http://schemas.microsoft.com/office/powerpoint/2010/main" val="2298392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25A7A5-D419-D442-B698-D40DDEE6B046}" type="slidenum">
              <a:rPr lang="en-US" smtClean="0"/>
              <a:t>34</a:t>
            </a:fld>
            <a:endParaRPr lang="en-US"/>
          </a:p>
        </p:txBody>
      </p:sp>
    </p:spTree>
    <p:extLst>
      <p:ext uri="{BB962C8B-B14F-4D97-AF65-F5344CB8AC3E}">
        <p14:creationId xmlns:p14="http://schemas.microsoft.com/office/powerpoint/2010/main" val="3291250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25A7A5-D419-D442-B698-D40DDEE6B046}" type="slidenum">
              <a:rPr lang="en-US" smtClean="0"/>
              <a:t>35</a:t>
            </a:fld>
            <a:endParaRPr lang="en-US"/>
          </a:p>
        </p:txBody>
      </p:sp>
    </p:spTree>
    <p:extLst>
      <p:ext uri="{BB962C8B-B14F-4D97-AF65-F5344CB8AC3E}">
        <p14:creationId xmlns:p14="http://schemas.microsoft.com/office/powerpoint/2010/main" val="1640100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25A7A5-D419-D442-B698-D40DDEE6B046}" type="slidenum">
              <a:rPr lang="en-US" smtClean="0"/>
              <a:t>36</a:t>
            </a:fld>
            <a:endParaRPr lang="en-US"/>
          </a:p>
        </p:txBody>
      </p:sp>
    </p:spTree>
    <p:extLst>
      <p:ext uri="{BB962C8B-B14F-4D97-AF65-F5344CB8AC3E}">
        <p14:creationId xmlns:p14="http://schemas.microsoft.com/office/powerpoint/2010/main" val="2941212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25A7A5-D419-D442-B698-D40DDEE6B046}" type="slidenum">
              <a:rPr lang="en-US" smtClean="0"/>
              <a:t>37</a:t>
            </a:fld>
            <a:endParaRPr lang="en-US"/>
          </a:p>
        </p:txBody>
      </p:sp>
    </p:spTree>
    <p:extLst>
      <p:ext uri="{BB962C8B-B14F-4D97-AF65-F5344CB8AC3E}">
        <p14:creationId xmlns:p14="http://schemas.microsoft.com/office/powerpoint/2010/main" val="2832661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25A7A5-D419-D442-B698-D40DDEE6B046}" type="slidenum">
              <a:rPr lang="en-US" smtClean="0"/>
              <a:t>38</a:t>
            </a:fld>
            <a:endParaRPr lang="en-US"/>
          </a:p>
        </p:txBody>
      </p:sp>
    </p:spTree>
    <p:extLst>
      <p:ext uri="{BB962C8B-B14F-4D97-AF65-F5344CB8AC3E}">
        <p14:creationId xmlns:p14="http://schemas.microsoft.com/office/powerpoint/2010/main" val="2450869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29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18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90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dirty="0"/>
              <a:t>Five most prolific journals regarding CE: </a:t>
            </a:r>
            <a:r>
              <a:rPr lang="en-US" sz="1200" i="1" dirty="0"/>
              <a:t>Journal of Cleaner Production, Resource Conservation and Recycling, Sustainability, Waste Management, and Journal of Industrial Ecology</a:t>
            </a:r>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7</a:t>
            </a:fld>
            <a:endParaRPr lang="en-US"/>
          </a:p>
        </p:txBody>
      </p:sp>
    </p:spTree>
    <p:extLst>
      <p:ext uri="{BB962C8B-B14F-4D97-AF65-F5344CB8AC3E}">
        <p14:creationId xmlns:p14="http://schemas.microsoft.com/office/powerpoint/2010/main" val="167815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Diffusion dynamics and concentration of toxic Cd2+ ions. Brownian motion dynamics are simulated + kinetics of reaction. Study the potential toxicity of nanomaterials released in the environment (water).</a:t>
            </a:r>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9</a:t>
            </a:fld>
            <a:endParaRPr lang="en-US"/>
          </a:p>
        </p:txBody>
      </p:sp>
    </p:spTree>
    <p:extLst>
      <p:ext uri="{BB962C8B-B14F-4D97-AF65-F5344CB8AC3E}">
        <p14:creationId xmlns:p14="http://schemas.microsoft.com/office/powerpoint/2010/main" val="3142034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10</a:t>
            </a:fld>
            <a:endParaRPr lang="en-US"/>
          </a:p>
        </p:txBody>
      </p:sp>
    </p:spTree>
    <p:extLst>
      <p:ext uri="{BB962C8B-B14F-4D97-AF65-F5344CB8AC3E}">
        <p14:creationId xmlns:p14="http://schemas.microsoft.com/office/powerpoint/2010/main" val="2106959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11</a:t>
            </a:fld>
            <a:endParaRPr lang="en-US"/>
          </a:p>
        </p:txBody>
      </p:sp>
    </p:spTree>
    <p:extLst>
      <p:ext uri="{BB962C8B-B14F-4D97-AF65-F5344CB8AC3E}">
        <p14:creationId xmlns:p14="http://schemas.microsoft.com/office/powerpoint/2010/main" val="1202190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sophisticated model is more robust to describe a specific situation </a:t>
            </a:r>
            <a:r>
              <a:rPr lang="en-US" dirty="0">
                <a:sym typeface="Wingdings" panose="05000000000000000000" pitchFamily="2" charset="2"/>
              </a:rPr>
              <a:t> but difficult to generalize</a:t>
            </a:r>
            <a:endParaRPr lang="en-US" dirty="0"/>
          </a:p>
          <a:p>
            <a:r>
              <a:rPr lang="en-US" dirty="0"/>
              <a:t>A simpler model may not accurately describe some specific situations but may be more broadly applied </a:t>
            </a:r>
            <a:r>
              <a:rPr lang="en-US" dirty="0">
                <a:sym typeface="Wingdings" panose="05000000000000000000" pitchFamily="2" charset="2"/>
              </a:rPr>
              <a:t> the </a:t>
            </a:r>
            <a:r>
              <a:rPr lang="fr-FR" sz="1200" i="1" dirty="0"/>
              <a:t>Boltzmann </a:t>
            </a:r>
            <a:r>
              <a:rPr lang="fr-FR" sz="1200" i="1" dirty="0" err="1"/>
              <a:t>wealth</a:t>
            </a:r>
            <a:r>
              <a:rPr lang="fr-FR" sz="1200" i="1" dirty="0"/>
              <a:t> model </a:t>
            </a:r>
            <a:r>
              <a:rPr lang="fr-FR" sz="1200" i="0" dirty="0" err="1"/>
              <a:t>could</a:t>
            </a:r>
            <a:r>
              <a:rPr lang="fr-FR" sz="1200" i="0" dirty="0"/>
              <a:t> </a:t>
            </a:r>
            <a:r>
              <a:rPr lang="fr-FR" sz="1200" i="0" dirty="0" err="1"/>
              <a:t>also</a:t>
            </a:r>
            <a:r>
              <a:rPr lang="fr-FR" sz="1200" i="0" dirty="0"/>
              <a:t> </a:t>
            </a:r>
            <a:r>
              <a:rPr lang="fr-FR" sz="1200" i="0" dirty="0" err="1"/>
              <a:t>be</a:t>
            </a:r>
            <a:r>
              <a:rPr lang="fr-FR" sz="1200" i="0" dirty="0"/>
              <a:t> </a:t>
            </a:r>
            <a:r>
              <a:rPr lang="fr-FR" sz="1200" i="0" dirty="0" err="1"/>
              <a:t>adapted</a:t>
            </a:r>
            <a:r>
              <a:rPr lang="fr-FR" sz="1200" i="0" dirty="0"/>
              <a:t> and </a:t>
            </a:r>
            <a:r>
              <a:rPr lang="fr-FR" sz="1200" i="0" dirty="0" err="1"/>
              <a:t>applied</a:t>
            </a:r>
            <a:r>
              <a:rPr lang="fr-FR" sz="1200" i="0" dirty="0"/>
              <a:t> to </a:t>
            </a:r>
            <a:r>
              <a:rPr lang="fr-FR" sz="1200" i="0" dirty="0" err="1"/>
              <a:t>study</a:t>
            </a:r>
            <a:r>
              <a:rPr lang="fr-FR" sz="1200" i="0" dirty="0"/>
              <a:t> </a:t>
            </a:r>
            <a:r>
              <a:rPr lang="fr-FR" sz="1200" i="0" dirty="0" err="1"/>
              <a:t>molecular</a:t>
            </a:r>
            <a:r>
              <a:rPr lang="fr-FR" sz="1200" i="0" dirty="0"/>
              <a:t> speed in </a:t>
            </a:r>
            <a:r>
              <a:rPr lang="fr-FR" sz="1200" i="0" dirty="0" err="1"/>
              <a:t>gas</a:t>
            </a:r>
            <a:r>
              <a:rPr lang="fr-FR" sz="1200" i="0" dirty="0"/>
              <a:t> (</a:t>
            </a:r>
            <a:r>
              <a:rPr lang="fr-FR" sz="1200" i="0" dirty="0" err="1"/>
              <a:t>hence</a:t>
            </a:r>
            <a:r>
              <a:rPr lang="fr-FR" sz="1200" i="0" dirty="0"/>
              <a:t> the </a:t>
            </a:r>
            <a:r>
              <a:rPr lang="fr-FR" sz="1200" i="0" dirty="0" err="1"/>
              <a:t>name</a:t>
            </a:r>
            <a:r>
              <a:rPr lang="fr-FR" sz="1200" i="0" dirty="0"/>
              <a:t> of the model)</a:t>
            </a:r>
            <a:endParaRPr lang="en-US" i="0" dirty="0"/>
          </a:p>
        </p:txBody>
      </p:sp>
      <p:sp>
        <p:nvSpPr>
          <p:cNvPr id="4" name="Slide Number Placeholder 3"/>
          <p:cNvSpPr>
            <a:spLocks noGrp="1"/>
          </p:cNvSpPr>
          <p:nvPr>
            <p:ph type="sldNum" sz="quarter" idx="5"/>
          </p:nvPr>
        </p:nvSpPr>
        <p:spPr/>
        <p:txBody>
          <a:bodyPr/>
          <a:lstStyle/>
          <a:p>
            <a:fld id="{47A46811-17DA-9941-B072-0FDD734050A4}" type="slidenum">
              <a:rPr lang="en-US" smtClean="0"/>
              <a:t>12</a:t>
            </a:fld>
            <a:endParaRPr lang="en-US"/>
          </a:p>
        </p:txBody>
      </p:sp>
    </p:spTree>
    <p:extLst>
      <p:ext uri="{BB962C8B-B14F-4D97-AF65-F5344CB8AC3E}">
        <p14:creationId xmlns:p14="http://schemas.microsoft.com/office/powerpoint/2010/main" val="647911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B233-713B-4A7F-83A1-84E0A0A250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645D9B-E59A-418D-B457-1A1F10D369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B2EFFD-5BED-41F6-835E-D9AC1E06C508}"/>
              </a:ext>
            </a:extLst>
          </p:cNvPr>
          <p:cNvSpPr>
            <a:spLocks noGrp="1"/>
          </p:cNvSpPr>
          <p:nvPr>
            <p:ph type="dt" sz="half" idx="10"/>
          </p:nvPr>
        </p:nvSpPr>
        <p:spPr/>
        <p:txBody>
          <a:bodyPr/>
          <a:lstStyle/>
          <a:p>
            <a:fld id="{C5FD740C-7E80-4C02-A3F9-1DEB9C680912}" type="datetimeFigureOut">
              <a:rPr lang="en-US" smtClean="0"/>
              <a:t>9/20/2023</a:t>
            </a:fld>
            <a:endParaRPr lang="en-US"/>
          </a:p>
        </p:txBody>
      </p:sp>
      <p:sp>
        <p:nvSpPr>
          <p:cNvPr id="5" name="Footer Placeholder 4">
            <a:extLst>
              <a:ext uri="{FF2B5EF4-FFF2-40B4-BE49-F238E27FC236}">
                <a16:creationId xmlns:a16="http://schemas.microsoft.com/office/drawing/2014/main" id="{6022B0A1-23D0-4D9A-92D2-248255E3D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A0E54-7C09-49B7-95AD-AA59519D4002}"/>
              </a:ext>
            </a:extLst>
          </p:cNvPr>
          <p:cNvSpPr>
            <a:spLocks noGrp="1"/>
          </p:cNvSpPr>
          <p:nvPr>
            <p:ph type="sldNum" sz="quarter" idx="12"/>
          </p:nvPr>
        </p:nvSpPr>
        <p:spPr/>
        <p:txBody>
          <a:bodyPr/>
          <a:lstStyle/>
          <a:p>
            <a:fld id="{E0279184-20E8-4DD3-9AC0-86AE741ECEF7}" type="slidenum">
              <a:rPr lang="en-US" smtClean="0"/>
              <a:t>‹#›</a:t>
            </a:fld>
            <a:endParaRPr lang="en-US"/>
          </a:p>
        </p:txBody>
      </p:sp>
    </p:spTree>
    <p:extLst>
      <p:ext uri="{BB962C8B-B14F-4D97-AF65-F5344CB8AC3E}">
        <p14:creationId xmlns:p14="http://schemas.microsoft.com/office/powerpoint/2010/main" val="255476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B5B4-9CF5-4D9E-8D5A-36ABDC8F6F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44F7C7-9B76-4336-AA48-0D385C6027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A5EF3-48C9-4D74-9193-EEA4C48180B1}"/>
              </a:ext>
            </a:extLst>
          </p:cNvPr>
          <p:cNvSpPr>
            <a:spLocks noGrp="1"/>
          </p:cNvSpPr>
          <p:nvPr>
            <p:ph type="dt" sz="half" idx="10"/>
          </p:nvPr>
        </p:nvSpPr>
        <p:spPr/>
        <p:txBody>
          <a:bodyPr/>
          <a:lstStyle/>
          <a:p>
            <a:fld id="{C5FD740C-7E80-4C02-A3F9-1DEB9C680912}" type="datetimeFigureOut">
              <a:rPr lang="en-US" smtClean="0"/>
              <a:t>9/20/2023</a:t>
            </a:fld>
            <a:endParaRPr lang="en-US"/>
          </a:p>
        </p:txBody>
      </p:sp>
      <p:sp>
        <p:nvSpPr>
          <p:cNvPr id="5" name="Footer Placeholder 4">
            <a:extLst>
              <a:ext uri="{FF2B5EF4-FFF2-40B4-BE49-F238E27FC236}">
                <a16:creationId xmlns:a16="http://schemas.microsoft.com/office/drawing/2014/main" id="{85630716-B250-4448-97C1-776365F12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66129-047C-4180-A0CF-57B044B5CEE5}"/>
              </a:ext>
            </a:extLst>
          </p:cNvPr>
          <p:cNvSpPr>
            <a:spLocks noGrp="1"/>
          </p:cNvSpPr>
          <p:nvPr>
            <p:ph type="sldNum" sz="quarter" idx="12"/>
          </p:nvPr>
        </p:nvSpPr>
        <p:spPr/>
        <p:txBody>
          <a:bodyPr/>
          <a:lstStyle/>
          <a:p>
            <a:fld id="{E0279184-20E8-4DD3-9AC0-86AE741ECEF7}" type="slidenum">
              <a:rPr lang="en-US" smtClean="0"/>
              <a:t>‹#›</a:t>
            </a:fld>
            <a:endParaRPr lang="en-US"/>
          </a:p>
        </p:txBody>
      </p:sp>
    </p:spTree>
    <p:extLst>
      <p:ext uri="{BB962C8B-B14F-4D97-AF65-F5344CB8AC3E}">
        <p14:creationId xmlns:p14="http://schemas.microsoft.com/office/powerpoint/2010/main" val="378499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9AD0C2-D9C3-4E46-9C8E-3914448DE3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385C3E-CAD9-4654-8B27-794EB996AC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72CC3A-1B52-4367-8C67-93FA4E5019ED}"/>
              </a:ext>
            </a:extLst>
          </p:cNvPr>
          <p:cNvSpPr>
            <a:spLocks noGrp="1"/>
          </p:cNvSpPr>
          <p:nvPr>
            <p:ph type="dt" sz="half" idx="10"/>
          </p:nvPr>
        </p:nvSpPr>
        <p:spPr/>
        <p:txBody>
          <a:bodyPr/>
          <a:lstStyle/>
          <a:p>
            <a:fld id="{C5FD740C-7E80-4C02-A3F9-1DEB9C680912}" type="datetimeFigureOut">
              <a:rPr lang="en-US" smtClean="0"/>
              <a:t>9/20/2023</a:t>
            </a:fld>
            <a:endParaRPr lang="en-US"/>
          </a:p>
        </p:txBody>
      </p:sp>
      <p:sp>
        <p:nvSpPr>
          <p:cNvPr id="5" name="Footer Placeholder 4">
            <a:extLst>
              <a:ext uri="{FF2B5EF4-FFF2-40B4-BE49-F238E27FC236}">
                <a16:creationId xmlns:a16="http://schemas.microsoft.com/office/drawing/2014/main" id="{54899D2A-4CE6-4E4A-B150-900E20A88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0141D-156F-4F2F-B1FB-BD60B187F6FD}"/>
              </a:ext>
            </a:extLst>
          </p:cNvPr>
          <p:cNvSpPr>
            <a:spLocks noGrp="1"/>
          </p:cNvSpPr>
          <p:nvPr>
            <p:ph type="sldNum" sz="quarter" idx="12"/>
          </p:nvPr>
        </p:nvSpPr>
        <p:spPr/>
        <p:txBody>
          <a:bodyPr/>
          <a:lstStyle/>
          <a:p>
            <a:fld id="{E0279184-20E8-4DD3-9AC0-86AE741ECEF7}" type="slidenum">
              <a:rPr lang="en-US" smtClean="0"/>
              <a:t>‹#›</a:t>
            </a:fld>
            <a:endParaRPr lang="en-US"/>
          </a:p>
        </p:txBody>
      </p:sp>
    </p:spTree>
    <p:extLst>
      <p:ext uri="{BB962C8B-B14F-4D97-AF65-F5344CB8AC3E}">
        <p14:creationId xmlns:p14="http://schemas.microsoft.com/office/powerpoint/2010/main" val="554177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3"/>
            <a:ext cx="5498495" cy="1243013"/>
          </a:xfrm>
          <a:prstGeom prst="rect">
            <a:avLst/>
          </a:prstGeom>
          <a:solidFill>
            <a:srgbClr val="0079C1"/>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
        <p:nvSpPr>
          <p:cNvPr id="8" name="Text Placeholder 7"/>
          <p:cNvSpPr>
            <a:spLocks noGrp="1"/>
          </p:cNvSpPr>
          <p:nvPr>
            <p:ph type="body" sz="quarter" idx="10"/>
          </p:nvPr>
        </p:nvSpPr>
        <p:spPr>
          <a:xfrm>
            <a:off x="594783" y="1469118"/>
            <a:ext cx="11161788" cy="4853668"/>
          </a:xfrm>
          <a:prstGeom prst="rect">
            <a:avLst/>
          </a:prstGeom>
        </p:spPr>
        <p:txBody>
          <a:bodyPr vert="horz"/>
          <a:lstStyle>
            <a:lvl1pPr>
              <a:defRPr sz="2600"/>
            </a:lvl1pPr>
            <a:lvl2pPr>
              <a:defRPr sz="2400"/>
            </a:lvl2pPr>
            <a:lvl3pPr>
              <a:defRPr sz="20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594719" y="6654801"/>
            <a:ext cx="5393581" cy="10772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Tree>
    <p:extLst>
      <p:ext uri="{BB962C8B-B14F-4D97-AF65-F5344CB8AC3E}">
        <p14:creationId xmlns:p14="http://schemas.microsoft.com/office/powerpoint/2010/main" val="3181598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932"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780603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ransition Slide - Blu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itle 1"/>
          <p:cNvSpPr>
            <a:spLocks noGrp="1"/>
          </p:cNvSpPr>
          <p:nvPr>
            <p:ph type="title" hasCustomPrompt="1"/>
          </p:nvPr>
        </p:nvSpPr>
        <p:spPr>
          <a:xfrm>
            <a:off x="875992" y="1541609"/>
            <a:ext cx="6593733" cy="2068823"/>
          </a:xfrm>
          <a:noFill/>
        </p:spPr>
        <p:txBody>
          <a:bodyPr lIns="274320" tIns="0" rIns="274320" bIns="0" anchor="b" anchorCtr="0">
            <a:noAutofit/>
          </a:bodyPr>
          <a:lstStyle>
            <a:lvl1pPr algn="l">
              <a:defRPr sz="3000" baseline="0">
                <a:solidFill>
                  <a:schemeClr val="bg1"/>
                </a:solidFill>
              </a:defRPr>
            </a:lvl1pPr>
          </a:lstStyle>
          <a:p>
            <a:r>
              <a:rPr lang="en-US"/>
              <a:t>Transition Slide Title</a:t>
            </a:r>
          </a:p>
        </p:txBody>
      </p:sp>
      <p:sp>
        <p:nvSpPr>
          <p:cNvPr id="7" name="Text Placeholder 20"/>
          <p:cNvSpPr>
            <a:spLocks noGrp="1"/>
          </p:cNvSpPr>
          <p:nvPr>
            <p:ph type="body" sz="quarter" idx="11" hasCustomPrompt="1"/>
          </p:nvPr>
        </p:nvSpPr>
        <p:spPr>
          <a:xfrm>
            <a:off x="875988" y="4035094"/>
            <a:ext cx="6593735" cy="1035839"/>
          </a:xfrm>
          <a:prstGeom prst="rect">
            <a:avLst/>
          </a:prstGeom>
          <a:noFill/>
          <a:ln>
            <a:noFill/>
          </a:ln>
        </p:spPr>
        <p:txBody>
          <a:bodyPr vert="horz" lIns="274320" tIns="0" rIns="182880" bIns="0" anchor="t" anchorCtr="0">
            <a:noAutofit/>
          </a:bodyPr>
          <a:lstStyle>
            <a:lvl1pPr marL="0" indent="0">
              <a:buNone/>
              <a:defRPr sz="1800" baseline="0">
                <a:solidFill>
                  <a:schemeClr val="bg1"/>
                </a:solidFill>
              </a:defRPr>
            </a:lvl1pPr>
          </a:lstStyle>
          <a:p>
            <a:pPr lvl="0"/>
            <a:r>
              <a:rPr lang="en-US"/>
              <a:t>Subtitle or additional text</a:t>
            </a:r>
          </a:p>
        </p:txBody>
      </p:sp>
      <p:cxnSp>
        <p:nvCxnSpPr>
          <p:cNvPr id="9" name="Straight Connector 8"/>
          <p:cNvCxnSpPr/>
          <p:nvPr userDrawn="1"/>
        </p:nvCxnSpPr>
        <p:spPr>
          <a:xfrm>
            <a:off x="1168108" y="3828143"/>
            <a:ext cx="6301617"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8843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609600" y="1412777"/>
            <a:ext cx="11023600" cy="4477549"/>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modify content</a:t>
            </a:r>
          </a:p>
          <a:p>
            <a:pPr lvl="1"/>
            <a:r>
              <a:rPr lang="en-US" dirty="0"/>
              <a:t>Second level</a:t>
            </a:r>
          </a:p>
          <a:p>
            <a:pPr lvl="2"/>
            <a:r>
              <a:rPr lang="en-US" dirty="0"/>
              <a:t>Third level</a:t>
            </a:r>
          </a:p>
          <a:p>
            <a:pPr lvl="3"/>
            <a:r>
              <a:rPr lang="en-US" dirty="0"/>
              <a:t>Fourth level</a:t>
            </a:r>
          </a:p>
        </p:txBody>
      </p:sp>
      <p:sp>
        <p:nvSpPr>
          <p:cNvPr id="5" name="Rectangle 3"/>
          <p:cNvSpPr>
            <a:spLocks noGrp="1" noChangeArrowheads="1"/>
          </p:cNvSpPr>
          <p:nvPr>
            <p:ph type="title" hasCustomPrompt="1"/>
          </p:nvPr>
        </p:nvSpPr>
        <p:spPr bwMode="auto">
          <a:xfrm>
            <a:off x="609600" y="404667"/>
            <a:ext cx="10972800" cy="561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defRPr>
                <a:latin typeface="Calibri"/>
                <a:cs typeface="Calibri"/>
              </a:defRPr>
            </a:lvl1pPr>
          </a:lstStyle>
          <a:p>
            <a:pPr lvl="0"/>
            <a:r>
              <a:rPr lang="fr-FR" dirty="0"/>
              <a:t>CLICK TO MODIFY TITLE</a:t>
            </a:r>
          </a:p>
        </p:txBody>
      </p:sp>
      <p:sp>
        <p:nvSpPr>
          <p:cNvPr id="4" name="Espace réservé du numéro de diapositive 5"/>
          <p:cNvSpPr>
            <a:spLocks noGrp="1"/>
          </p:cNvSpPr>
          <p:nvPr>
            <p:ph type="sldNum" sz="quarter" idx="4"/>
          </p:nvPr>
        </p:nvSpPr>
        <p:spPr>
          <a:xfrm>
            <a:off x="623392" y="6309323"/>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1A3D50-E764-A54D-960F-893C6A585FBE}" type="slidenum">
              <a:rPr lang="fr-FR" smtClean="0"/>
              <a:pPr/>
              <a:t>‹#›</a:t>
            </a:fld>
            <a:endParaRPr lang="fr-FR"/>
          </a:p>
        </p:txBody>
      </p:sp>
    </p:spTree>
    <p:extLst>
      <p:ext uri="{BB962C8B-B14F-4D97-AF65-F5344CB8AC3E}">
        <p14:creationId xmlns:p14="http://schemas.microsoft.com/office/powerpoint/2010/main" val="501588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5B98-3ED4-4A30-BECF-6AB29E484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CB2C05-0BC0-463E-8F39-4EB24597EE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A278C0-EC92-4436-B880-99E8B62B4206}"/>
              </a:ext>
            </a:extLst>
          </p:cNvPr>
          <p:cNvSpPr>
            <a:spLocks noGrp="1"/>
          </p:cNvSpPr>
          <p:nvPr>
            <p:ph type="dt" sz="half" idx="10"/>
          </p:nvPr>
        </p:nvSpPr>
        <p:spPr/>
        <p:txBody>
          <a:bodyPr/>
          <a:lstStyle/>
          <a:p>
            <a:fld id="{C5FD740C-7E80-4C02-A3F9-1DEB9C680912}" type="datetimeFigureOut">
              <a:rPr lang="en-US" smtClean="0"/>
              <a:t>9/20/2023</a:t>
            </a:fld>
            <a:endParaRPr lang="en-US"/>
          </a:p>
        </p:txBody>
      </p:sp>
      <p:sp>
        <p:nvSpPr>
          <p:cNvPr id="5" name="Footer Placeholder 4">
            <a:extLst>
              <a:ext uri="{FF2B5EF4-FFF2-40B4-BE49-F238E27FC236}">
                <a16:creationId xmlns:a16="http://schemas.microsoft.com/office/drawing/2014/main" id="{CBB4035F-14AB-4806-99DA-77B24FE26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8379E-DC15-4BE0-9A76-50EEF443961B}"/>
              </a:ext>
            </a:extLst>
          </p:cNvPr>
          <p:cNvSpPr>
            <a:spLocks noGrp="1"/>
          </p:cNvSpPr>
          <p:nvPr>
            <p:ph type="sldNum" sz="quarter" idx="12"/>
          </p:nvPr>
        </p:nvSpPr>
        <p:spPr/>
        <p:txBody>
          <a:bodyPr/>
          <a:lstStyle/>
          <a:p>
            <a:fld id="{E0279184-20E8-4DD3-9AC0-86AE741ECEF7}" type="slidenum">
              <a:rPr lang="en-US" smtClean="0"/>
              <a:t>‹#›</a:t>
            </a:fld>
            <a:endParaRPr lang="en-US"/>
          </a:p>
        </p:txBody>
      </p:sp>
    </p:spTree>
    <p:extLst>
      <p:ext uri="{BB962C8B-B14F-4D97-AF65-F5344CB8AC3E}">
        <p14:creationId xmlns:p14="http://schemas.microsoft.com/office/powerpoint/2010/main" val="17893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0A72-0275-4D12-9925-5D99456AEB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C2922A-7FC7-41A7-A600-938958022D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A496C4-DFEB-4C84-9FF8-22EA6E0D3E0E}"/>
              </a:ext>
            </a:extLst>
          </p:cNvPr>
          <p:cNvSpPr>
            <a:spLocks noGrp="1"/>
          </p:cNvSpPr>
          <p:nvPr>
            <p:ph type="dt" sz="half" idx="10"/>
          </p:nvPr>
        </p:nvSpPr>
        <p:spPr/>
        <p:txBody>
          <a:bodyPr/>
          <a:lstStyle/>
          <a:p>
            <a:fld id="{C5FD740C-7E80-4C02-A3F9-1DEB9C680912}" type="datetimeFigureOut">
              <a:rPr lang="en-US" smtClean="0"/>
              <a:t>9/20/2023</a:t>
            </a:fld>
            <a:endParaRPr lang="en-US"/>
          </a:p>
        </p:txBody>
      </p:sp>
      <p:sp>
        <p:nvSpPr>
          <p:cNvPr id="5" name="Footer Placeholder 4">
            <a:extLst>
              <a:ext uri="{FF2B5EF4-FFF2-40B4-BE49-F238E27FC236}">
                <a16:creationId xmlns:a16="http://schemas.microsoft.com/office/drawing/2014/main" id="{18702136-6C98-42EF-8C05-ADBDE4A5B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DB252-8D1A-4533-847A-A8D9098C0F69}"/>
              </a:ext>
            </a:extLst>
          </p:cNvPr>
          <p:cNvSpPr>
            <a:spLocks noGrp="1"/>
          </p:cNvSpPr>
          <p:nvPr>
            <p:ph type="sldNum" sz="quarter" idx="12"/>
          </p:nvPr>
        </p:nvSpPr>
        <p:spPr/>
        <p:txBody>
          <a:bodyPr/>
          <a:lstStyle/>
          <a:p>
            <a:fld id="{E0279184-20E8-4DD3-9AC0-86AE741ECEF7}" type="slidenum">
              <a:rPr lang="en-US" smtClean="0"/>
              <a:t>‹#›</a:t>
            </a:fld>
            <a:endParaRPr lang="en-US"/>
          </a:p>
        </p:txBody>
      </p:sp>
    </p:spTree>
    <p:extLst>
      <p:ext uri="{BB962C8B-B14F-4D97-AF65-F5344CB8AC3E}">
        <p14:creationId xmlns:p14="http://schemas.microsoft.com/office/powerpoint/2010/main" val="2113869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08202-C4DA-4370-8990-1610116705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7CE1E3-3034-4B30-B5F6-8470D06D4B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CED459-4458-4229-B56A-36FF4A500F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BC9B4A-695E-449D-841D-08D28FE0041C}"/>
              </a:ext>
            </a:extLst>
          </p:cNvPr>
          <p:cNvSpPr>
            <a:spLocks noGrp="1"/>
          </p:cNvSpPr>
          <p:nvPr>
            <p:ph type="dt" sz="half" idx="10"/>
          </p:nvPr>
        </p:nvSpPr>
        <p:spPr/>
        <p:txBody>
          <a:bodyPr/>
          <a:lstStyle/>
          <a:p>
            <a:fld id="{C5FD740C-7E80-4C02-A3F9-1DEB9C680912}" type="datetimeFigureOut">
              <a:rPr lang="en-US" smtClean="0"/>
              <a:t>9/20/2023</a:t>
            </a:fld>
            <a:endParaRPr lang="en-US"/>
          </a:p>
        </p:txBody>
      </p:sp>
      <p:sp>
        <p:nvSpPr>
          <p:cNvPr id="6" name="Footer Placeholder 5">
            <a:extLst>
              <a:ext uri="{FF2B5EF4-FFF2-40B4-BE49-F238E27FC236}">
                <a16:creationId xmlns:a16="http://schemas.microsoft.com/office/drawing/2014/main" id="{E96800A8-FC9C-4515-A2EA-5233F85E9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3F837D-7FD8-4ADC-8E0E-3092396CBC3F}"/>
              </a:ext>
            </a:extLst>
          </p:cNvPr>
          <p:cNvSpPr>
            <a:spLocks noGrp="1"/>
          </p:cNvSpPr>
          <p:nvPr>
            <p:ph type="sldNum" sz="quarter" idx="12"/>
          </p:nvPr>
        </p:nvSpPr>
        <p:spPr/>
        <p:txBody>
          <a:bodyPr/>
          <a:lstStyle/>
          <a:p>
            <a:fld id="{E0279184-20E8-4DD3-9AC0-86AE741ECEF7}" type="slidenum">
              <a:rPr lang="en-US" smtClean="0"/>
              <a:t>‹#›</a:t>
            </a:fld>
            <a:endParaRPr lang="en-US"/>
          </a:p>
        </p:txBody>
      </p:sp>
    </p:spTree>
    <p:extLst>
      <p:ext uri="{BB962C8B-B14F-4D97-AF65-F5344CB8AC3E}">
        <p14:creationId xmlns:p14="http://schemas.microsoft.com/office/powerpoint/2010/main" val="824941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E71F-1B0A-4E98-BF1E-ADDD308642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AA3B7E-2BBD-4A56-BA4F-8F7EB349DE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7627C9-0738-4242-A6EB-3CA825DFB1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62E9D8-31B4-4A16-8254-9A800BB040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7A023D-3E3F-476D-B22D-3B229BCE55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25E284-86D0-4055-8D38-5C30B21AD343}"/>
              </a:ext>
            </a:extLst>
          </p:cNvPr>
          <p:cNvSpPr>
            <a:spLocks noGrp="1"/>
          </p:cNvSpPr>
          <p:nvPr>
            <p:ph type="dt" sz="half" idx="10"/>
          </p:nvPr>
        </p:nvSpPr>
        <p:spPr/>
        <p:txBody>
          <a:bodyPr/>
          <a:lstStyle/>
          <a:p>
            <a:fld id="{C5FD740C-7E80-4C02-A3F9-1DEB9C680912}" type="datetimeFigureOut">
              <a:rPr lang="en-US" smtClean="0"/>
              <a:t>9/20/2023</a:t>
            </a:fld>
            <a:endParaRPr lang="en-US"/>
          </a:p>
        </p:txBody>
      </p:sp>
      <p:sp>
        <p:nvSpPr>
          <p:cNvPr id="8" name="Footer Placeholder 7">
            <a:extLst>
              <a:ext uri="{FF2B5EF4-FFF2-40B4-BE49-F238E27FC236}">
                <a16:creationId xmlns:a16="http://schemas.microsoft.com/office/drawing/2014/main" id="{380F11CA-F714-4879-8C82-1C040C7E2E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03B972-AFD7-4BD3-AC72-4932991DE525}"/>
              </a:ext>
            </a:extLst>
          </p:cNvPr>
          <p:cNvSpPr>
            <a:spLocks noGrp="1"/>
          </p:cNvSpPr>
          <p:nvPr>
            <p:ph type="sldNum" sz="quarter" idx="12"/>
          </p:nvPr>
        </p:nvSpPr>
        <p:spPr/>
        <p:txBody>
          <a:bodyPr/>
          <a:lstStyle/>
          <a:p>
            <a:fld id="{E0279184-20E8-4DD3-9AC0-86AE741ECEF7}" type="slidenum">
              <a:rPr lang="en-US" smtClean="0"/>
              <a:t>‹#›</a:t>
            </a:fld>
            <a:endParaRPr lang="en-US"/>
          </a:p>
        </p:txBody>
      </p:sp>
    </p:spTree>
    <p:extLst>
      <p:ext uri="{BB962C8B-B14F-4D97-AF65-F5344CB8AC3E}">
        <p14:creationId xmlns:p14="http://schemas.microsoft.com/office/powerpoint/2010/main" val="3804338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CC9AE-5CA6-4A9D-A96F-9BFBE41737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BF08ED-CBA7-4A18-BD9B-D9A015D97DA2}"/>
              </a:ext>
            </a:extLst>
          </p:cNvPr>
          <p:cNvSpPr>
            <a:spLocks noGrp="1"/>
          </p:cNvSpPr>
          <p:nvPr>
            <p:ph type="dt" sz="half" idx="10"/>
          </p:nvPr>
        </p:nvSpPr>
        <p:spPr/>
        <p:txBody>
          <a:bodyPr/>
          <a:lstStyle/>
          <a:p>
            <a:fld id="{C5FD740C-7E80-4C02-A3F9-1DEB9C680912}" type="datetimeFigureOut">
              <a:rPr lang="en-US" smtClean="0"/>
              <a:t>9/20/2023</a:t>
            </a:fld>
            <a:endParaRPr lang="en-US"/>
          </a:p>
        </p:txBody>
      </p:sp>
      <p:sp>
        <p:nvSpPr>
          <p:cNvPr id="4" name="Footer Placeholder 3">
            <a:extLst>
              <a:ext uri="{FF2B5EF4-FFF2-40B4-BE49-F238E27FC236}">
                <a16:creationId xmlns:a16="http://schemas.microsoft.com/office/drawing/2014/main" id="{5FDD18D7-B842-41DE-911E-91719202F3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CD9CE-94F0-4337-9FBE-F15D2A995FBD}"/>
              </a:ext>
            </a:extLst>
          </p:cNvPr>
          <p:cNvSpPr>
            <a:spLocks noGrp="1"/>
          </p:cNvSpPr>
          <p:nvPr>
            <p:ph type="sldNum" sz="quarter" idx="12"/>
          </p:nvPr>
        </p:nvSpPr>
        <p:spPr/>
        <p:txBody>
          <a:bodyPr/>
          <a:lstStyle/>
          <a:p>
            <a:fld id="{E0279184-20E8-4DD3-9AC0-86AE741ECEF7}" type="slidenum">
              <a:rPr lang="en-US" smtClean="0"/>
              <a:t>‹#›</a:t>
            </a:fld>
            <a:endParaRPr lang="en-US"/>
          </a:p>
        </p:txBody>
      </p:sp>
    </p:spTree>
    <p:extLst>
      <p:ext uri="{BB962C8B-B14F-4D97-AF65-F5344CB8AC3E}">
        <p14:creationId xmlns:p14="http://schemas.microsoft.com/office/powerpoint/2010/main" val="238875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F9452B-CCCA-4C75-993E-4674CE10AE38}"/>
              </a:ext>
            </a:extLst>
          </p:cNvPr>
          <p:cNvSpPr>
            <a:spLocks noGrp="1"/>
          </p:cNvSpPr>
          <p:nvPr>
            <p:ph type="dt" sz="half" idx="10"/>
          </p:nvPr>
        </p:nvSpPr>
        <p:spPr/>
        <p:txBody>
          <a:bodyPr/>
          <a:lstStyle/>
          <a:p>
            <a:fld id="{C5FD740C-7E80-4C02-A3F9-1DEB9C680912}" type="datetimeFigureOut">
              <a:rPr lang="en-US" smtClean="0"/>
              <a:t>9/20/2023</a:t>
            </a:fld>
            <a:endParaRPr lang="en-US"/>
          </a:p>
        </p:txBody>
      </p:sp>
      <p:sp>
        <p:nvSpPr>
          <p:cNvPr id="3" name="Footer Placeholder 2">
            <a:extLst>
              <a:ext uri="{FF2B5EF4-FFF2-40B4-BE49-F238E27FC236}">
                <a16:creationId xmlns:a16="http://schemas.microsoft.com/office/drawing/2014/main" id="{E07F823C-DC7C-4A2E-AD07-18775A522A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273F7-2C03-4CA1-953D-BB796B797DCF}"/>
              </a:ext>
            </a:extLst>
          </p:cNvPr>
          <p:cNvSpPr>
            <a:spLocks noGrp="1"/>
          </p:cNvSpPr>
          <p:nvPr>
            <p:ph type="sldNum" sz="quarter" idx="12"/>
          </p:nvPr>
        </p:nvSpPr>
        <p:spPr/>
        <p:txBody>
          <a:bodyPr/>
          <a:lstStyle/>
          <a:p>
            <a:fld id="{E0279184-20E8-4DD3-9AC0-86AE741ECEF7}" type="slidenum">
              <a:rPr lang="en-US" smtClean="0"/>
              <a:t>‹#›</a:t>
            </a:fld>
            <a:endParaRPr lang="en-US"/>
          </a:p>
        </p:txBody>
      </p:sp>
    </p:spTree>
    <p:extLst>
      <p:ext uri="{BB962C8B-B14F-4D97-AF65-F5344CB8AC3E}">
        <p14:creationId xmlns:p14="http://schemas.microsoft.com/office/powerpoint/2010/main" val="179946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B0AF9-A3E9-44E4-B3DF-C5111ABD63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E9C6D-1DC6-4309-8B73-6CD96D693F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D72C67-CA56-4CD0-A96C-F7BD90223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FD2E0D-0FEB-4A2F-ABEE-9AA87C09191C}"/>
              </a:ext>
            </a:extLst>
          </p:cNvPr>
          <p:cNvSpPr>
            <a:spLocks noGrp="1"/>
          </p:cNvSpPr>
          <p:nvPr>
            <p:ph type="dt" sz="half" idx="10"/>
          </p:nvPr>
        </p:nvSpPr>
        <p:spPr/>
        <p:txBody>
          <a:bodyPr/>
          <a:lstStyle/>
          <a:p>
            <a:fld id="{C5FD740C-7E80-4C02-A3F9-1DEB9C680912}" type="datetimeFigureOut">
              <a:rPr lang="en-US" smtClean="0"/>
              <a:t>9/20/2023</a:t>
            </a:fld>
            <a:endParaRPr lang="en-US"/>
          </a:p>
        </p:txBody>
      </p:sp>
      <p:sp>
        <p:nvSpPr>
          <p:cNvPr id="6" name="Footer Placeholder 5">
            <a:extLst>
              <a:ext uri="{FF2B5EF4-FFF2-40B4-BE49-F238E27FC236}">
                <a16:creationId xmlns:a16="http://schemas.microsoft.com/office/drawing/2014/main" id="{A1F8665F-44F6-4B21-9C7D-726E52CC9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72151-06F9-4113-8D68-956ED42E1B3D}"/>
              </a:ext>
            </a:extLst>
          </p:cNvPr>
          <p:cNvSpPr>
            <a:spLocks noGrp="1"/>
          </p:cNvSpPr>
          <p:nvPr>
            <p:ph type="sldNum" sz="quarter" idx="12"/>
          </p:nvPr>
        </p:nvSpPr>
        <p:spPr/>
        <p:txBody>
          <a:bodyPr/>
          <a:lstStyle/>
          <a:p>
            <a:fld id="{E0279184-20E8-4DD3-9AC0-86AE741ECEF7}" type="slidenum">
              <a:rPr lang="en-US" smtClean="0"/>
              <a:t>‹#›</a:t>
            </a:fld>
            <a:endParaRPr lang="en-US"/>
          </a:p>
        </p:txBody>
      </p:sp>
    </p:spTree>
    <p:extLst>
      <p:ext uri="{BB962C8B-B14F-4D97-AF65-F5344CB8AC3E}">
        <p14:creationId xmlns:p14="http://schemas.microsoft.com/office/powerpoint/2010/main" val="1178297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6E3E-A7A9-40A1-B125-3C1E604726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D50E8B-8EE7-4592-AD01-C4DEF3F80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27A2BE-7CA4-4DBE-838D-B22080B502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4F9F22-58D1-4ACF-93A0-13FE497DD56E}"/>
              </a:ext>
            </a:extLst>
          </p:cNvPr>
          <p:cNvSpPr>
            <a:spLocks noGrp="1"/>
          </p:cNvSpPr>
          <p:nvPr>
            <p:ph type="dt" sz="half" idx="10"/>
          </p:nvPr>
        </p:nvSpPr>
        <p:spPr/>
        <p:txBody>
          <a:bodyPr/>
          <a:lstStyle/>
          <a:p>
            <a:fld id="{C5FD740C-7E80-4C02-A3F9-1DEB9C680912}" type="datetimeFigureOut">
              <a:rPr lang="en-US" smtClean="0"/>
              <a:t>9/20/2023</a:t>
            </a:fld>
            <a:endParaRPr lang="en-US"/>
          </a:p>
        </p:txBody>
      </p:sp>
      <p:sp>
        <p:nvSpPr>
          <p:cNvPr id="6" name="Footer Placeholder 5">
            <a:extLst>
              <a:ext uri="{FF2B5EF4-FFF2-40B4-BE49-F238E27FC236}">
                <a16:creationId xmlns:a16="http://schemas.microsoft.com/office/drawing/2014/main" id="{2C689BFE-CF49-4096-A693-D561C40D0D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EEFE2-7229-405E-9B63-B4192FA9D61D}"/>
              </a:ext>
            </a:extLst>
          </p:cNvPr>
          <p:cNvSpPr>
            <a:spLocks noGrp="1"/>
          </p:cNvSpPr>
          <p:nvPr>
            <p:ph type="sldNum" sz="quarter" idx="12"/>
          </p:nvPr>
        </p:nvSpPr>
        <p:spPr/>
        <p:txBody>
          <a:bodyPr/>
          <a:lstStyle/>
          <a:p>
            <a:fld id="{E0279184-20E8-4DD3-9AC0-86AE741ECEF7}" type="slidenum">
              <a:rPr lang="en-US" smtClean="0"/>
              <a:t>‹#›</a:t>
            </a:fld>
            <a:endParaRPr lang="en-US"/>
          </a:p>
        </p:txBody>
      </p:sp>
    </p:spTree>
    <p:extLst>
      <p:ext uri="{BB962C8B-B14F-4D97-AF65-F5344CB8AC3E}">
        <p14:creationId xmlns:p14="http://schemas.microsoft.com/office/powerpoint/2010/main" val="2321845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C951F-1F33-4393-A588-5129490AB4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5148A8-073A-47E9-90CD-FD5F934075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A99EA-22B6-4AA5-8AF6-07F5E92858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FD740C-7E80-4C02-A3F9-1DEB9C680912}" type="datetimeFigureOut">
              <a:rPr lang="en-US" smtClean="0"/>
              <a:t>9/20/2023</a:t>
            </a:fld>
            <a:endParaRPr lang="en-US"/>
          </a:p>
        </p:txBody>
      </p:sp>
      <p:sp>
        <p:nvSpPr>
          <p:cNvPr id="5" name="Footer Placeholder 4">
            <a:extLst>
              <a:ext uri="{FF2B5EF4-FFF2-40B4-BE49-F238E27FC236}">
                <a16:creationId xmlns:a16="http://schemas.microsoft.com/office/drawing/2014/main" id="{791643FE-7ED6-4525-ACE2-31E3AC8A92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9830B1-788B-4DE1-84E6-7D61CC7414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279184-20E8-4DD3-9AC0-86AE741ECEF7}" type="slidenum">
              <a:rPr lang="en-US" smtClean="0"/>
              <a:t>‹#›</a:t>
            </a:fld>
            <a:endParaRPr lang="en-US"/>
          </a:p>
        </p:txBody>
      </p:sp>
    </p:spTree>
    <p:extLst>
      <p:ext uri="{BB962C8B-B14F-4D97-AF65-F5344CB8AC3E}">
        <p14:creationId xmlns:p14="http://schemas.microsoft.com/office/powerpoint/2010/main" val="3667947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4" r:id="rId13"/>
    <p:sldLayoutId id="2147483665" r:id="rId14"/>
    <p:sldLayoutId id="214748366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github.com/jwalzberg/ACLCA_Workshop_AB-LCA/"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hyperlink" Target="mailto:alberta.carpenter@nrel.gov" TargetMode="External"/><Relationship Id="rId4" Type="http://schemas.openxmlformats.org/officeDocument/2006/relationships/image" Target="../media/image33.png"/><Relationship Id="rId9"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hyperlink" Target="https://gitlab.com/juwal/ABSiCEtoo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hyperlink" Target="https://www.shutterstock.com/search/brown+compost+bin" TargetMode="External"/><Relationship Id="rId4" Type="http://schemas.openxmlformats.org/officeDocument/2006/relationships/hyperlink" Target="https://resource-recycling.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380.png"/><Relationship Id="rId4" Type="http://schemas.openxmlformats.org/officeDocument/2006/relationships/image" Target="../media/image55.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4.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hyperlink" Target="https://github.com/jwalzberg/ACLCA_Workshop_AB-LC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osti.gov/biblio/1756118"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50834" y="2006436"/>
            <a:ext cx="10323130" cy="1460688"/>
          </a:xfrm>
        </p:spPr>
        <p:txBody>
          <a:bodyPr/>
          <a:lstStyle/>
          <a:p>
            <a:r>
              <a:rPr lang="en-US" sz="2800" dirty="0"/>
              <a:t>An Introduction to Agent-Based Life Cycle Assessment with Python</a:t>
            </a:r>
          </a:p>
        </p:txBody>
      </p:sp>
      <p:sp>
        <p:nvSpPr>
          <p:cNvPr id="5" name="Text Placeholder 4"/>
          <p:cNvSpPr>
            <a:spLocks noGrp="1"/>
          </p:cNvSpPr>
          <p:nvPr>
            <p:ph type="body" sz="quarter" idx="11"/>
          </p:nvPr>
        </p:nvSpPr>
        <p:spPr/>
        <p:txBody>
          <a:bodyPr/>
          <a:lstStyle/>
          <a:p>
            <a:r>
              <a:rPr lang="en-US" dirty="0"/>
              <a:t>Julien Walzberg</a:t>
            </a:r>
          </a:p>
          <a:p>
            <a:r>
              <a:rPr lang="en-US" dirty="0"/>
              <a:t>ACLCA pre conference workshop</a:t>
            </a:r>
          </a:p>
          <a:p>
            <a:r>
              <a:rPr lang="en-US" dirty="0"/>
              <a:t>September 25, 2023</a:t>
            </a:r>
          </a:p>
        </p:txBody>
      </p:sp>
    </p:spTree>
    <p:extLst>
      <p:ext uri="{BB962C8B-B14F-4D97-AF65-F5344CB8AC3E}">
        <p14:creationId xmlns:p14="http://schemas.microsoft.com/office/powerpoint/2010/main" val="3416941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Examples – ABM are used in widely different fields</a:t>
            </a:r>
          </a:p>
        </p:txBody>
      </p:sp>
      <p:sp>
        <p:nvSpPr>
          <p:cNvPr id="13" name="TextBox 12">
            <a:extLst>
              <a:ext uri="{FF2B5EF4-FFF2-40B4-BE49-F238E27FC236}">
                <a16:creationId xmlns:a16="http://schemas.microsoft.com/office/drawing/2014/main" id="{D23357D8-E25B-46D4-9F89-4BFB1EA184F9}"/>
              </a:ext>
            </a:extLst>
          </p:cNvPr>
          <p:cNvSpPr txBox="1"/>
          <p:nvPr/>
        </p:nvSpPr>
        <p:spPr>
          <a:xfrm>
            <a:off x="604070" y="4759283"/>
            <a:ext cx="6557836" cy="2031325"/>
          </a:xfrm>
          <a:prstGeom prst="rect">
            <a:avLst/>
          </a:prstGeom>
          <a:noFill/>
        </p:spPr>
        <p:txBody>
          <a:bodyPr wrap="square" rtlCol="0">
            <a:spAutoFit/>
          </a:bodyPr>
          <a:lstStyle/>
          <a:p>
            <a:r>
              <a:rPr lang="en-US" i="1" dirty="0"/>
              <a:t>Other recent examples:</a:t>
            </a:r>
          </a:p>
          <a:p>
            <a:pPr marL="285750" indent="-285750">
              <a:buFont typeface="Arial" panose="020B0604020202020204" pitchFamily="34" charset="0"/>
              <a:buChar char="•"/>
            </a:pPr>
            <a:r>
              <a:rPr lang="en-US" dirty="0"/>
              <a:t>ABM of covid-19 spread in the Boston metropolitan area (Aleta et al., 2020).</a:t>
            </a:r>
          </a:p>
          <a:p>
            <a:pPr marL="285750" indent="-285750">
              <a:buFont typeface="Arial" panose="020B0604020202020204" pitchFamily="34" charset="0"/>
              <a:buChar char="•"/>
            </a:pPr>
            <a:r>
              <a:rPr lang="en-US" dirty="0"/>
              <a:t>ABM of the spread of mis and disinformation (</a:t>
            </a:r>
            <a:r>
              <a:rPr lang="en-US" dirty="0" err="1"/>
              <a:t>Douven</a:t>
            </a:r>
            <a:r>
              <a:rPr lang="en-US" dirty="0"/>
              <a:t> &amp; </a:t>
            </a:r>
            <a:r>
              <a:rPr lang="en-US" dirty="0" err="1"/>
              <a:t>Hegselmann</a:t>
            </a:r>
            <a:r>
              <a:rPr lang="en-US" dirty="0"/>
              <a:t>, 2021).</a:t>
            </a:r>
          </a:p>
          <a:p>
            <a:pPr marL="285750" indent="-285750">
              <a:buFont typeface="Arial" panose="020B0604020202020204" pitchFamily="34" charset="0"/>
              <a:buChar char="•"/>
            </a:pPr>
            <a:r>
              <a:rPr lang="en-US" dirty="0"/>
              <a:t>An ABM revisiting </a:t>
            </a:r>
            <a:r>
              <a:rPr lang="en-US" dirty="0" err="1"/>
              <a:t>Shchelling</a:t>
            </a:r>
            <a:r>
              <a:rPr lang="en-US" dirty="0"/>
              <a:t> segregation model using reinforcement learning (</a:t>
            </a:r>
            <a:r>
              <a:rPr lang="en-US" dirty="0" err="1"/>
              <a:t>Sert</a:t>
            </a:r>
            <a:r>
              <a:rPr lang="en-US" dirty="0"/>
              <a:t> et al., 2020).</a:t>
            </a:r>
          </a:p>
        </p:txBody>
      </p:sp>
      <p:pic>
        <p:nvPicPr>
          <p:cNvPr id="11" name="Picture 10">
            <a:extLst>
              <a:ext uri="{FF2B5EF4-FFF2-40B4-BE49-F238E27FC236}">
                <a16:creationId xmlns:a16="http://schemas.microsoft.com/office/drawing/2014/main" id="{D64E46AB-02AD-4458-8AC7-AFAE862197CF}"/>
              </a:ext>
            </a:extLst>
          </p:cNvPr>
          <p:cNvPicPr>
            <a:picLocks noChangeAspect="1"/>
          </p:cNvPicPr>
          <p:nvPr/>
        </p:nvPicPr>
        <p:blipFill>
          <a:blip r:embed="rId3"/>
          <a:stretch>
            <a:fillRect/>
          </a:stretch>
        </p:blipFill>
        <p:spPr>
          <a:xfrm>
            <a:off x="6794385" y="0"/>
            <a:ext cx="4992422" cy="3291840"/>
          </a:xfrm>
          <a:prstGeom prst="rect">
            <a:avLst/>
          </a:prstGeom>
        </p:spPr>
      </p:pic>
      <p:pic>
        <p:nvPicPr>
          <p:cNvPr id="17" name="Picture 16">
            <a:extLst>
              <a:ext uri="{FF2B5EF4-FFF2-40B4-BE49-F238E27FC236}">
                <a16:creationId xmlns:a16="http://schemas.microsoft.com/office/drawing/2014/main" id="{FBD1AFF8-EDA7-437D-B353-02003389B916}"/>
              </a:ext>
            </a:extLst>
          </p:cNvPr>
          <p:cNvPicPr>
            <a:picLocks noChangeAspect="1"/>
          </p:cNvPicPr>
          <p:nvPr/>
        </p:nvPicPr>
        <p:blipFill>
          <a:blip r:embed="rId4"/>
          <a:stretch>
            <a:fillRect/>
          </a:stretch>
        </p:blipFill>
        <p:spPr>
          <a:xfrm>
            <a:off x="1098955" y="1399301"/>
            <a:ext cx="4519787" cy="3291840"/>
          </a:xfrm>
          <a:prstGeom prst="rect">
            <a:avLst/>
          </a:prstGeom>
        </p:spPr>
      </p:pic>
      <p:pic>
        <p:nvPicPr>
          <p:cNvPr id="19" name="Picture 18">
            <a:extLst>
              <a:ext uri="{FF2B5EF4-FFF2-40B4-BE49-F238E27FC236}">
                <a16:creationId xmlns:a16="http://schemas.microsoft.com/office/drawing/2014/main" id="{B72FF99C-0C43-425B-9DB3-009F8E897BB4}"/>
              </a:ext>
            </a:extLst>
          </p:cNvPr>
          <p:cNvPicPr>
            <a:picLocks noChangeAspect="1"/>
          </p:cNvPicPr>
          <p:nvPr/>
        </p:nvPicPr>
        <p:blipFill>
          <a:blip r:embed="rId5"/>
          <a:stretch>
            <a:fillRect/>
          </a:stretch>
        </p:blipFill>
        <p:spPr>
          <a:xfrm>
            <a:off x="7161906" y="3256745"/>
            <a:ext cx="4257380" cy="3291840"/>
          </a:xfrm>
          <a:prstGeom prst="rect">
            <a:avLst/>
          </a:prstGeom>
        </p:spPr>
      </p:pic>
    </p:spTree>
    <p:extLst>
      <p:ext uri="{BB962C8B-B14F-4D97-AF65-F5344CB8AC3E}">
        <p14:creationId xmlns:p14="http://schemas.microsoft.com/office/powerpoint/2010/main" val="3061435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Examples – ABM are used in widely different fields</a:t>
            </a:r>
          </a:p>
        </p:txBody>
      </p:sp>
      <p:grpSp>
        <p:nvGrpSpPr>
          <p:cNvPr id="6" name="Group 5">
            <a:extLst>
              <a:ext uri="{FF2B5EF4-FFF2-40B4-BE49-F238E27FC236}">
                <a16:creationId xmlns:a16="http://schemas.microsoft.com/office/drawing/2014/main" id="{5E4C18C2-A708-4378-B765-EF47335BB92E}"/>
              </a:ext>
            </a:extLst>
          </p:cNvPr>
          <p:cNvGrpSpPr/>
          <p:nvPr/>
        </p:nvGrpSpPr>
        <p:grpSpPr>
          <a:xfrm>
            <a:off x="43757" y="1712144"/>
            <a:ext cx="6630184" cy="3433712"/>
            <a:chOff x="234176" y="2156893"/>
            <a:chExt cx="5027139" cy="2504107"/>
          </a:xfrm>
        </p:grpSpPr>
        <p:pic>
          <p:nvPicPr>
            <p:cNvPr id="7" name="Picture 6">
              <a:extLst>
                <a:ext uri="{FF2B5EF4-FFF2-40B4-BE49-F238E27FC236}">
                  <a16:creationId xmlns:a16="http://schemas.microsoft.com/office/drawing/2014/main" id="{0A3DE19D-3C44-4C87-8814-7E2A297D29FE}"/>
                </a:ext>
              </a:extLst>
            </p:cNvPr>
            <p:cNvPicPr>
              <a:picLocks noChangeAspect="1"/>
            </p:cNvPicPr>
            <p:nvPr/>
          </p:nvPicPr>
          <p:blipFill>
            <a:blip r:embed="rId3"/>
            <a:stretch>
              <a:fillRect/>
            </a:stretch>
          </p:blipFill>
          <p:spPr>
            <a:xfrm>
              <a:off x="3002199" y="2197000"/>
              <a:ext cx="2259116" cy="2464000"/>
            </a:xfrm>
            <a:prstGeom prst="rect">
              <a:avLst/>
            </a:prstGeom>
          </p:spPr>
        </p:pic>
        <p:pic>
          <p:nvPicPr>
            <p:cNvPr id="8" name="Picture 7">
              <a:extLst>
                <a:ext uri="{FF2B5EF4-FFF2-40B4-BE49-F238E27FC236}">
                  <a16:creationId xmlns:a16="http://schemas.microsoft.com/office/drawing/2014/main" id="{14DD0AB0-4319-4979-BAA7-91DDE508C185}"/>
                </a:ext>
              </a:extLst>
            </p:cNvPr>
            <p:cNvPicPr>
              <a:picLocks noChangeAspect="1"/>
            </p:cNvPicPr>
            <p:nvPr/>
          </p:nvPicPr>
          <p:blipFill>
            <a:blip r:embed="rId4"/>
            <a:stretch>
              <a:fillRect/>
            </a:stretch>
          </p:blipFill>
          <p:spPr>
            <a:xfrm>
              <a:off x="234176" y="2156893"/>
              <a:ext cx="2768023" cy="2464000"/>
            </a:xfrm>
            <a:prstGeom prst="rect">
              <a:avLst/>
            </a:prstGeom>
          </p:spPr>
        </p:pic>
      </p:grpSp>
      <p:sp>
        <p:nvSpPr>
          <p:cNvPr id="9" name="TextBox 8">
            <a:extLst>
              <a:ext uri="{FF2B5EF4-FFF2-40B4-BE49-F238E27FC236}">
                <a16:creationId xmlns:a16="http://schemas.microsoft.com/office/drawing/2014/main" id="{B04CA096-9FB4-437F-894A-2C5CFDFA9407}"/>
              </a:ext>
            </a:extLst>
          </p:cNvPr>
          <p:cNvSpPr txBox="1"/>
          <p:nvPr/>
        </p:nvSpPr>
        <p:spPr>
          <a:xfrm>
            <a:off x="205175" y="5331426"/>
            <a:ext cx="6307347" cy="338554"/>
          </a:xfrm>
          <a:prstGeom prst="rect">
            <a:avLst/>
          </a:prstGeom>
          <a:noFill/>
        </p:spPr>
        <p:txBody>
          <a:bodyPr wrap="square" rtlCol="0">
            <a:spAutoFit/>
          </a:bodyPr>
          <a:lstStyle/>
          <a:p>
            <a:pPr algn="ctr"/>
            <a:r>
              <a:rPr lang="fr-FR" sz="1600" i="1" dirty="0"/>
              <a:t>Rai &amp; Robinson (2015), ABM of </a:t>
            </a:r>
            <a:r>
              <a:rPr lang="fr-FR" sz="1600" i="1" dirty="0" err="1"/>
              <a:t>residential</a:t>
            </a:r>
            <a:r>
              <a:rPr lang="fr-FR" sz="1600" i="1" dirty="0"/>
              <a:t> </a:t>
            </a:r>
            <a:r>
              <a:rPr lang="fr-FR" sz="1600" i="1" dirty="0" err="1"/>
              <a:t>solar</a:t>
            </a:r>
            <a:r>
              <a:rPr lang="fr-FR" sz="1600" i="1" dirty="0"/>
              <a:t> adoption</a:t>
            </a:r>
          </a:p>
        </p:txBody>
      </p:sp>
      <p:pic>
        <p:nvPicPr>
          <p:cNvPr id="12" name="Picture 11">
            <a:extLst>
              <a:ext uri="{FF2B5EF4-FFF2-40B4-BE49-F238E27FC236}">
                <a16:creationId xmlns:a16="http://schemas.microsoft.com/office/drawing/2014/main" id="{35745642-ADC8-4EBC-9BA7-86F83F86320B}"/>
              </a:ext>
            </a:extLst>
          </p:cNvPr>
          <p:cNvPicPr>
            <a:picLocks noChangeAspect="1"/>
          </p:cNvPicPr>
          <p:nvPr/>
        </p:nvPicPr>
        <p:blipFill>
          <a:blip r:embed="rId5"/>
          <a:stretch>
            <a:fillRect/>
          </a:stretch>
        </p:blipFill>
        <p:spPr>
          <a:xfrm>
            <a:off x="7216668" y="620260"/>
            <a:ext cx="3816209" cy="2675281"/>
          </a:xfrm>
          <a:prstGeom prst="rect">
            <a:avLst/>
          </a:prstGeom>
        </p:spPr>
      </p:pic>
      <p:pic>
        <p:nvPicPr>
          <p:cNvPr id="14" name="Picture 13">
            <a:extLst>
              <a:ext uri="{FF2B5EF4-FFF2-40B4-BE49-F238E27FC236}">
                <a16:creationId xmlns:a16="http://schemas.microsoft.com/office/drawing/2014/main" id="{44248A34-E391-4AE5-B47C-8892FB8C4C3C}"/>
              </a:ext>
            </a:extLst>
          </p:cNvPr>
          <p:cNvPicPr>
            <a:picLocks noChangeAspect="1"/>
          </p:cNvPicPr>
          <p:nvPr/>
        </p:nvPicPr>
        <p:blipFill>
          <a:blip r:embed="rId6"/>
          <a:stretch>
            <a:fillRect/>
          </a:stretch>
        </p:blipFill>
        <p:spPr>
          <a:xfrm>
            <a:off x="7216668" y="3525617"/>
            <a:ext cx="4123777" cy="2144363"/>
          </a:xfrm>
          <a:prstGeom prst="rect">
            <a:avLst/>
          </a:prstGeom>
        </p:spPr>
      </p:pic>
      <p:sp>
        <p:nvSpPr>
          <p:cNvPr id="16" name="TextBox 15">
            <a:extLst>
              <a:ext uri="{FF2B5EF4-FFF2-40B4-BE49-F238E27FC236}">
                <a16:creationId xmlns:a16="http://schemas.microsoft.com/office/drawing/2014/main" id="{2D232BB0-415D-40DF-801F-0DF9B1A108F7}"/>
              </a:ext>
            </a:extLst>
          </p:cNvPr>
          <p:cNvSpPr txBox="1"/>
          <p:nvPr/>
        </p:nvSpPr>
        <p:spPr>
          <a:xfrm>
            <a:off x="6043184" y="5855550"/>
            <a:ext cx="6470744" cy="338554"/>
          </a:xfrm>
          <a:prstGeom prst="rect">
            <a:avLst/>
          </a:prstGeom>
          <a:noFill/>
        </p:spPr>
        <p:txBody>
          <a:bodyPr wrap="square" rtlCol="0">
            <a:spAutoFit/>
          </a:bodyPr>
          <a:lstStyle/>
          <a:p>
            <a:pPr algn="ctr"/>
            <a:r>
              <a:rPr lang="fr-FR" sz="1600" i="1" dirty="0" err="1"/>
              <a:t>Mashhadi</a:t>
            </a:r>
            <a:r>
              <a:rPr lang="fr-FR" sz="1600" i="1" dirty="0"/>
              <a:t> 2016-a, ABM of </a:t>
            </a:r>
            <a:r>
              <a:rPr lang="fr-FR" sz="1600" i="1" dirty="0" err="1"/>
              <a:t>product</a:t>
            </a:r>
            <a:r>
              <a:rPr lang="fr-FR" sz="1600" i="1" dirty="0"/>
              <a:t> </a:t>
            </a:r>
            <a:r>
              <a:rPr lang="fr-FR" sz="1600" i="1" dirty="0" err="1"/>
              <a:t>take</a:t>
            </a:r>
            <a:r>
              <a:rPr lang="fr-FR" sz="1600" i="1" dirty="0"/>
              <a:t>-back </a:t>
            </a:r>
            <a:r>
              <a:rPr lang="fr-FR" sz="1600" i="1" dirty="0" err="1"/>
              <a:t>systems</a:t>
            </a:r>
            <a:endParaRPr lang="fr-FR" sz="1600" i="1" dirty="0"/>
          </a:p>
        </p:txBody>
      </p:sp>
    </p:spTree>
    <p:extLst>
      <p:ext uri="{BB962C8B-B14F-4D97-AF65-F5344CB8AC3E}">
        <p14:creationId xmlns:p14="http://schemas.microsoft.com/office/powerpoint/2010/main" val="1045300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Examples – ABMs can be simple or sophisticated</a:t>
            </a:r>
          </a:p>
        </p:txBody>
      </p:sp>
      <p:sp>
        <p:nvSpPr>
          <p:cNvPr id="3" name="Text Placeholder 2"/>
          <p:cNvSpPr>
            <a:spLocks noGrp="1"/>
          </p:cNvSpPr>
          <p:nvPr>
            <p:ph type="body" sz="quarter" idx="10"/>
          </p:nvPr>
        </p:nvSpPr>
        <p:spPr/>
        <p:txBody>
          <a:bodyPr>
            <a:normAutofit/>
          </a:bodyPr>
          <a:lstStyle/>
          <a:p>
            <a:r>
              <a:rPr lang="en-US" sz="2000" dirty="0"/>
              <a:t>ABM can be highly sophisticated or fairly simple.</a:t>
            </a:r>
          </a:p>
          <a:p>
            <a:endParaRPr lang="en-US" sz="1800" dirty="0"/>
          </a:p>
        </p:txBody>
      </p:sp>
      <p:sp>
        <p:nvSpPr>
          <p:cNvPr id="5" name="TextBox 4">
            <a:extLst>
              <a:ext uri="{FF2B5EF4-FFF2-40B4-BE49-F238E27FC236}">
                <a16:creationId xmlns:a16="http://schemas.microsoft.com/office/drawing/2014/main" id="{2146F566-9DC0-4EED-BDAC-D4FF2463C4B2}"/>
              </a:ext>
            </a:extLst>
          </p:cNvPr>
          <p:cNvSpPr txBox="1"/>
          <p:nvPr/>
        </p:nvSpPr>
        <p:spPr>
          <a:xfrm>
            <a:off x="1524001" y="4842197"/>
            <a:ext cx="5032704" cy="830997"/>
          </a:xfrm>
          <a:prstGeom prst="rect">
            <a:avLst/>
          </a:prstGeom>
          <a:noFill/>
        </p:spPr>
        <p:txBody>
          <a:bodyPr wrap="square" rtlCol="0">
            <a:spAutoFit/>
          </a:bodyPr>
          <a:lstStyle/>
          <a:p>
            <a:pPr algn="ctr"/>
            <a:r>
              <a:rPr lang="fr-FR" sz="1600" i="1" dirty="0"/>
              <a:t>Rai &amp; Robinson (2015), ABM of </a:t>
            </a:r>
            <a:r>
              <a:rPr lang="fr-FR" sz="1600" i="1" dirty="0" err="1"/>
              <a:t>residential</a:t>
            </a:r>
            <a:r>
              <a:rPr lang="fr-FR" sz="1600" i="1" dirty="0"/>
              <a:t> </a:t>
            </a:r>
            <a:r>
              <a:rPr lang="fr-FR" sz="1600" i="1" dirty="0" err="1"/>
              <a:t>solar</a:t>
            </a:r>
            <a:r>
              <a:rPr lang="fr-FR" sz="1600" i="1" dirty="0"/>
              <a:t> adoption </a:t>
            </a:r>
            <a:r>
              <a:rPr lang="fr-FR" sz="1600" i="1" dirty="0">
                <a:sym typeface="Wingdings" panose="05000000000000000000" pitchFamily="2" charset="2"/>
              </a:rPr>
              <a:t> run on Texas Advanced</a:t>
            </a:r>
          </a:p>
          <a:p>
            <a:pPr algn="ctr"/>
            <a:r>
              <a:rPr lang="fr-FR" sz="1600" i="1" dirty="0" err="1">
                <a:sym typeface="Wingdings" panose="05000000000000000000" pitchFamily="2" charset="2"/>
              </a:rPr>
              <a:t>Computing</a:t>
            </a:r>
            <a:r>
              <a:rPr lang="fr-FR" sz="1600" i="1" dirty="0">
                <a:sym typeface="Wingdings" panose="05000000000000000000" pitchFamily="2" charset="2"/>
              </a:rPr>
              <a:t> </a:t>
            </a:r>
            <a:r>
              <a:rPr lang="fr-FR" sz="1600" i="1" dirty="0" err="1">
                <a:sym typeface="Wingdings" panose="05000000000000000000" pitchFamily="2" charset="2"/>
              </a:rPr>
              <a:t>Center’s</a:t>
            </a:r>
            <a:r>
              <a:rPr lang="fr-FR" sz="1600" i="1" dirty="0">
                <a:sym typeface="Wingdings" panose="05000000000000000000" pitchFamily="2" charset="2"/>
              </a:rPr>
              <a:t> </a:t>
            </a:r>
            <a:r>
              <a:rPr lang="fr-FR" sz="1600" i="1" dirty="0" err="1">
                <a:sym typeface="Wingdings" panose="05000000000000000000" pitchFamily="2" charset="2"/>
              </a:rPr>
              <a:t>supercomputer</a:t>
            </a:r>
            <a:r>
              <a:rPr lang="fr-FR" sz="1600" i="1" dirty="0"/>
              <a:t> </a:t>
            </a:r>
          </a:p>
        </p:txBody>
      </p:sp>
      <p:pic>
        <p:nvPicPr>
          <p:cNvPr id="1026" name="Picture 2">
            <a:extLst>
              <a:ext uri="{FF2B5EF4-FFF2-40B4-BE49-F238E27FC236}">
                <a16:creationId xmlns:a16="http://schemas.microsoft.com/office/drawing/2014/main" id="{FEE5326E-8242-4F84-B1A9-A73596ADFF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7" t="6265" r="7428" b="5930"/>
          <a:stretch/>
        </p:blipFill>
        <p:spPr bwMode="auto">
          <a:xfrm>
            <a:off x="7031542" y="178925"/>
            <a:ext cx="3044245" cy="443861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E5B2BEF-0A2F-4E46-BCF4-A35A4FDDCAC4}"/>
              </a:ext>
            </a:extLst>
          </p:cNvPr>
          <p:cNvGrpSpPr/>
          <p:nvPr/>
        </p:nvGrpSpPr>
        <p:grpSpPr>
          <a:xfrm>
            <a:off x="1529567" y="2197001"/>
            <a:ext cx="5027139" cy="2504107"/>
            <a:chOff x="234176" y="2156893"/>
            <a:chExt cx="5027139" cy="2504107"/>
          </a:xfrm>
        </p:grpSpPr>
        <p:pic>
          <p:nvPicPr>
            <p:cNvPr id="4" name="Picture 3">
              <a:extLst>
                <a:ext uri="{FF2B5EF4-FFF2-40B4-BE49-F238E27FC236}">
                  <a16:creationId xmlns:a16="http://schemas.microsoft.com/office/drawing/2014/main" id="{1C9B597B-2E55-4108-AA12-4FD54023371C}"/>
                </a:ext>
              </a:extLst>
            </p:cNvPr>
            <p:cNvPicPr>
              <a:picLocks noChangeAspect="1"/>
            </p:cNvPicPr>
            <p:nvPr/>
          </p:nvPicPr>
          <p:blipFill>
            <a:blip r:embed="rId4"/>
            <a:stretch>
              <a:fillRect/>
            </a:stretch>
          </p:blipFill>
          <p:spPr>
            <a:xfrm>
              <a:off x="3002199" y="2197000"/>
              <a:ext cx="2259116" cy="2464000"/>
            </a:xfrm>
            <a:prstGeom prst="rect">
              <a:avLst/>
            </a:prstGeom>
          </p:spPr>
        </p:pic>
        <p:pic>
          <p:nvPicPr>
            <p:cNvPr id="6" name="Picture 5">
              <a:extLst>
                <a:ext uri="{FF2B5EF4-FFF2-40B4-BE49-F238E27FC236}">
                  <a16:creationId xmlns:a16="http://schemas.microsoft.com/office/drawing/2014/main" id="{733B08AF-5553-4011-9CB9-8603B49B0E8E}"/>
                </a:ext>
              </a:extLst>
            </p:cNvPr>
            <p:cNvPicPr>
              <a:picLocks noChangeAspect="1"/>
            </p:cNvPicPr>
            <p:nvPr/>
          </p:nvPicPr>
          <p:blipFill>
            <a:blip r:embed="rId5"/>
            <a:stretch>
              <a:fillRect/>
            </a:stretch>
          </p:blipFill>
          <p:spPr>
            <a:xfrm>
              <a:off x="234176" y="2156893"/>
              <a:ext cx="2768023" cy="2464000"/>
            </a:xfrm>
            <a:prstGeom prst="rect">
              <a:avLst/>
            </a:prstGeom>
          </p:spPr>
        </p:pic>
      </p:grpSp>
      <p:cxnSp>
        <p:nvCxnSpPr>
          <p:cNvPr id="9" name="Straight Connector 8">
            <a:extLst>
              <a:ext uri="{FF2B5EF4-FFF2-40B4-BE49-F238E27FC236}">
                <a16:creationId xmlns:a16="http://schemas.microsoft.com/office/drawing/2014/main" id="{05D20B4F-B52F-4455-9C4A-64CE1E365E79}"/>
              </a:ext>
            </a:extLst>
          </p:cNvPr>
          <p:cNvCxnSpPr>
            <a:cxnSpLocks/>
          </p:cNvCxnSpPr>
          <p:nvPr/>
        </p:nvCxnSpPr>
        <p:spPr>
          <a:xfrm>
            <a:off x="6813941" y="304800"/>
            <a:ext cx="51494" cy="554959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5F74CE0F-95FA-41F7-92F9-0774300C1EBC}"/>
              </a:ext>
            </a:extLst>
          </p:cNvPr>
          <p:cNvCxnSpPr>
            <a:cxnSpLocks/>
          </p:cNvCxnSpPr>
          <p:nvPr/>
        </p:nvCxnSpPr>
        <p:spPr>
          <a:xfrm flipH="1">
            <a:off x="1858538" y="5854390"/>
            <a:ext cx="5006897"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6EB1FCD8-1DC1-437F-9C71-9D165AA3AD2D}"/>
              </a:ext>
            </a:extLst>
          </p:cNvPr>
          <p:cNvSpPr txBox="1"/>
          <p:nvPr/>
        </p:nvSpPr>
        <p:spPr>
          <a:xfrm>
            <a:off x="3051717" y="5995480"/>
            <a:ext cx="5701758" cy="584775"/>
          </a:xfrm>
          <a:prstGeom prst="rect">
            <a:avLst/>
          </a:prstGeom>
          <a:noFill/>
        </p:spPr>
        <p:txBody>
          <a:bodyPr wrap="square" rtlCol="0">
            <a:spAutoFit/>
          </a:bodyPr>
          <a:lstStyle/>
          <a:p>
            <a:pPr algn="ctr"/>
            <a:r>
              <a:rPr lang="fr-FR" sz="1600" i="1" dirty="0" err="1"/>
              <a:t>MESA’s</a:t>
            </a:r>
            <a:r>
              <a:rPr lang="fr-FR" sz="1600" i="1" dirty="0"/>
              <a:t> </a:t>
            </a:r>
            <a:r>
              <a:rPr lang="fr-FR" sz="1600" i="1" dirty="0" err="1"/>
              <a:t>creators</a:t>
            </a:r>
            <a:r>
              <a:rPr lang="fr-FR" sz="1600" i="1" dirty="0"/>
              <a:t> Boltzmann </a:t>
            </a:r>
            <a:r>
              <a:rPr lang="fr-FR" sz="1600" i="1" dirty="0" err="1"/>
              <a:t>wealth</a:t>
            </a:r>
            <a:r>
              <a:rPr lang="fr-FR" sz="1600" i="1" dirty="0"/>
              <a:t> model (MESA </a:t>
            </a:r>
            <a:r>
              <a:rPr lang="fr-FR" sz="1600" i="1" dirty="0" err="1"/>
              <a:t>is</a:t>
            </a:r>
            <a:r>
              <a:rPr lang="fr-FR" sz="1600" i="1" dirty="0"/>
              <a:t> a python </a:t>
            </a:r>
            <a:r>
              <a:rPr lang="fr-FR" sz="1600" i="1" dirty="0" err="1"/>
              <a:t>library</a:t>
            </a:r>
            <a:r>
              <a:rPr lang="fr-FR" sz="1600" i="1" dirty="0"/>
              <a:t> </a:t>
            </a:r>
            <a:r>
              <a:rPr lang="fr-FR" sz="1600" i="1" dirty="0" err="1"/>
              <a:t>developed</a:t>
            </a:r>
            <a:r>
              <a:rPr lang="fr-FR" sz="1600" i="1" dirty="0"/>
              <a:t> in 2015) </a:t>
            </a:r>
            <a:r>
              <a:rPr lang="fr-FR" sz="1600" i="1" dirty="0">
                <a:sym typeface="Wingdings" panose="05000000000000000000" pitchFamily="2" charset="2"/>
              </a:rPr>
              <a:t> </a:t>
            </a:r>
            <a:r>
              <a:rPr lang="fr-FR" sz="1600" i="1" dirty="0" err="1">
                <a:sym typeface="Wingdings" panose="05000000000000000000" pitchFamily="2" charset="2"/>
              </a:rPr>
              <a:t>less</a:t>
            </a:r>
            <a:r>
              <a:rPr lang="fr-FR" sz="1600" i="1" dirty="0">
                <a:sym typeface="Wingdings" panose="05000000000000000000" pitchFamily="2" charset="2"/>
              </a:rPr>
              <a:t> </a:t>
            </a:r>
            <a:r>
              <a:rPr lang="fr-FR" sz="1600" i="1" dirty="0" err="1">
                <a:sym typeface="Wingdings" panose="05000000000000000000" pitchFamily="2" charset="2"/>
              </a:rPr>
              <a:t>than</a:t>
            </a:r>
            <a:r>
              <a:rPr lang="fr-FR" sz="1600" i="1" dirty="0">
                <a:sym typeface="Wingdings" panose="05000000000000000000" pitchFamily="2" charset="2"/>
              </a:rPr>
              <a:t> 50 </a:t>
            </a:r>
            <a:r>
              <a:rPr lang="fr-FR" sz="1600" i="1" dirty="0" err="1">
                <a:sym typeface="Wingdings" panose="05000000000000000000" pitchFamily="2" charset="2"/>
              </a:rPr>
              <a:t>lines</a:t>
            </a:r>
            <a:r>
              <a:rPr lang="fr-FR" sz="1600" i="1" dirty="0">
                <a:sym typeface="Wingdings" panose="05000000000000000000" pitchFamily="2" charset="2"/>
              </a:rPr>
              <a:t> of code</a:t>
            </a:r>
            <a:endParaRPr lang="fr-FR" sz="1600" i="1" dirty="0"/>
          </a:p>
        </p:txBody>
      </p:sp>
      <p:pic>
        <p:nvPicPr>
          <p:cNvPr id="8" name="Picture 7">
            <a:extLst>
              <a:ext uri="{FF2B5EF4-FFF2-40B4-BE49-F238E27FC236}">
                <a16:creationId xmlns:a16="http://schemas.microsoft.com/office/drawing/2014/main" id="{7CE7F542-32E6-DD48-ECEB-CC0DF61D8304}"/>
              </a:ext>
            </a:extLst>
          </p:cNvPr>
          <p:cNvPicPr>
            <a:picLocks noChangeAspect="1"/>
          </p:cNvPicPr>
          <p:nvPr/>
        </p:nvPicPr>
        <p:blipFill>
          <a:blip r:embed="rId6"/>
          <a:stretch>
            <a:fillRect/>
          </a:stretch>
        </p:blipFill>
        <p:spPr>
          <a:xfrm rot="1353774">
            <a:off x="8371336" y="3541203"/>
            <a:ext cx="3408902" cy="2735987"/>
          </a:xfrm>
          <a:prstGeom prst="rect">
            <a:avLst/>
          </a:prstGeom>
        </p:spPr>
      </p:pic>
      <p:sp>
        <p:nvSpPr>
          <p:cNvPr id="12" name="TextBox 11">
            <a:extLst>
              <a:ext uri="{FF2B5EF4-FFF2-40B4-BE49-F238E27FC236}">
                <a16:creationId xmlns:a16="http://schemas.microsoft.com/office/drawing/2014/main" id="{D89A6E5A-66E1-93A2-7899-86CCD11CE0B0}"/>
              </a:ext>
            </a:extLst>
          </p:cNvPr>
          <p:cNvSpPr txBox="1"/>
          <p:nvPr/>
        </p:nvSpPr>
        <p:spPr>
          <a:xfrm rot="1544055">
            <a:off x="9324975" y="721008"/>
            <a:ext cx="206478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CA" b="1" dirty="0" err="1">
                <a:solidFill>
                  <a:srgbClr val="FF0000"/>
                </a:solidFill>
              </a:rPr>
              <a:t>We</a:t>
            </a:r>
            <a:r>
              <a:rPr lang="fr-CA" b="1" dirty="0">
                <a:solidFill>
                  <a:srgbClr val="FF0000"/>
                </a:solidFill>
              </a:rPr>
              <a:t> </a:t>
            </a:r>
            <a:r>
              <a:rPr lang="fr-CA" b="1" dirty="0" err="1">
                <a:solidFill>
                  <a:srgbClr val="FF0000"/>
                </a:solidFill>
              </a:rPr>
              <a:t>will</a:t>
            </a:r>
            <a:r>
              <a:rPr lang="fr-CA" b="1" dirty="0">
                <a:solidFill>
                  <a:srgbClr val="FF0000"/>
                </a:solidFill>
              </a:rPr>
              <a:t> </a:t>
            </a:r>
            <a:r>
              <a:rPr lang="fr-CA" b="1" dirty="0" err="1">
                <a:solidFill>
                  <a:srgbClr val="FF0000"/>
                </a:solidFill>
              </a:rPr>
              <a:t>study</a:t>
            </a:r>
            <a:r>
              <a:rPr lang="fr-CA" b="1" dirty="0">
                <a:solidFill>
                  <a:srgbClr val="FF0000"/>
                </a:solidFill>
              </a:rPr>
              <a:t> </a:t>
            </a:r>
            <a:r>
              <a:rPr lang="fr-CA" b="1" dirty="0" err="1">
                <a:solidFill>
                  <a:srgbClr val="FF0000"/>
                </a:solidFill>
              </a:rPr>
              <a:t>this</a:t>
            </a:r>
            <a:r>
              <a:rPr lang="fr-CA" b="1" dirty="0">
                <a:solidFill>
                  <a:srgbClr val="FF0000"/>
                </a:solidFill>
              </a:rPr>
              <a:t> model </a:t>
            </a:r>
            <a:r>
              <a:rPr lang="fr-CA" b="1" dirty="0" err="1">
                <a:solidFill>
                  <a:srgbClr val="FF0000"/>
                </a:solidFill>
              </a:rPr>
              <a:t>later</a:t>
            </a:r>
            <a:r>
              <a:rPr lang="fr-CA" b="1" dirty="0">
                <a:solidFill>
                  <a:srgbClr val="FF0000"/>
                </a:solidFill>
              </a:rPr>
              <a:t> on!</a:t>
            </a:r>
            <a:endParaRPr lang="en-US" b="1" dirty="0">
              <a:solidFill>
                <a:srgbClr val="FF0000"/>
              </a:solidFill>
            </a:endParaRPr>
          </a:p>
        </p:txBody>
      </p:sp>
    </p:spTree>
    <p:extLst>
      <p:ext uri="{BB962C8B-B14F-4D97-AF65-F5344CB8AC3E}">
        <p14:creationId xmlns:p14="http://schemas.microsoft.com/office/powerpoint/2010/main" val="200651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4784" y="1469117"/>
            <a:ext cx="9746646" cy="5236483"/>
          </a:xfrm>
        </p:spPr>
        <p:txBody>
          <a:bodyPr>
            <a:normAutofit lnSpcReduction="10000"/>
          </a:bodyPr>
          <a:lstStyle/>
          <a:p>
            <a:r>
              <a:rPr lang="en-US" sz="2000" dirty="0"/>
              <a:t>…ABM may imply a trade-off between a simple more general model and a more sophisticated but case-specific model.</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Modelers often start with a simple model that they extend into more sophisticated versions (Wilensky &amp; Rand, 2015).</a:t>
            </a:r>
            <a:endParaRPr lang="en-US" sz="1800" dirty="0"/>
          </a:p>
        </p:txBody>
      </p:sp>
      <p:sp>
        <p:nvSpPr>
          <p:cNvPr id="2" name="Title 1"/>
          <p:cNvSpPr>
            <a:spLocks noGrp="1"/>
          </p:cNvSpPr>
          <p:nvPr>
            <p:ph type="title"/>
          </p:nvPr>
        </p:nvSpPr>
        <p:spPr/>
        <p:txBody>
          <a:bodyPr/>
          <a:lstStyle/>
          <a:p>
            <a:pPr algn="l"/>
            <a:r>
              <a:rPr lang="en-US" dirty="0"/>
              <a:t>Examples – ABMs can be simple or sophisticated</a:t>
            </a:r>
          </a:p>
        </p:txBody>
      </p:sp>
      <p:pic>
        <p:nvPicPr>
          <p:cNvPr id="3074" name="Picture 2">
            <a:extLst>
              <a:ext uri="{FF2B5EF4-FFF2-40B4-BE49-F238E27FC236}">
                <a16:creationId xmlns:a16="http://schemas.microsoft.com/office/drawing/2014/main" id="{551116C3-89C4-4FDC-A263-28436FC37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50" t="7691" r="9907" b="6952"/>
          <a:stretch/>
        </p:blipFill>
        <p:spPr bwMode="auto">
          <a:xfrm>
            <a:off x="1850573" y="2468574"/>
            <a:ext cx="8605723" cy="3111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447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Examples – ABMs can be simple or sophisticated</a:t>
            </a:r>
          </a:p>
        </p:txBody>
      </p:sp>
      <p:sp>
        <p:nvSpPr>
          <p:cNvPr id="7" name="Text Placeholder 2">
            <a:extLst>
              <a:ext uri="{FF2B5EF4-FFF2-40B4-BE49-F238E27FC236}">
                <a16:creationId xmlns:a16="http://schemas.microsoft.com/office/drawing/2014/main" id="{14A6D299-5C38-4B20-B096-401A03A39412}"/>
              </a:ext>
            </a:extLst>
          </p:cNvPr>
          <p:cNvSpPr>
            <a:spLocks noGrp="1"/>
          </p:cNvSpPr>
          <p:nvPr>
            <p:ph type="body" sz="quarter" idx="10"/>
          </p:nvPr>
        </p:nvSpPr>
        <p:spPr>
          <a:xfrm>
            <a:off x="609603" y="1469118"/>
            <a:ext cx="5486398" cy="4853668"/>
          </a:xfrm>
        </p:spPr>
        <p:txBody>
          <a:bodyPr>
            <a:normAutofit/>
          </a:bodyPr>
          <a:lstStyle/>
          <a:p>
            <a:r>
              <a:rPr lang="en-US" sz="2000" dirty="0"/>
              <a:t>Variants of the </a:t>
            </a:r>
            <a:r>
              <a:rPr lang="fr-FR" sz="2000" dirty="0"/>
              <a:t>Boltzmann </a:t>
            </a:r>
            <a:r>
              <a:rPr lang="fr-FR" sz="2000" dirty="0" err="1"/>
              <a:t>wealth</a:t>
            </a:r>
            <a:r>
              <a:rPr lang="fr-FR" sz="2000" dirty="0"/>
              <a:t> ABM</a:t>
            </a:r>
            <a:r>
              <a:rPr lang="en-US" sz="2000" dirty="0"/>
              <a:t> have been developed in the field of </a:t>
            </a:r>
            <a:r>
              <a:rPr lang="en-US" sz="2000" dirty="0" err="1"/>
              <a:t>econophysics</a:t>
            </a:r>
            <a:r>
              <a:rPr lang="en-US" sz="2000" dirty="0"/>
              <a:t> </a:t>
            </a:r>
            <a:r>
              <a:rPr lang="en-US" sz="2000" dirty="0">
                <a:sym typeface="Wingdings" panose="05000000000000000000" pitchFamily="2" charset="2"/>
              </a:rPr>
              <a:t> the simple model has become more and more sophisticated as researcher iteratively improve it.</a:t>
            </a:r>
            <a:endParaRPr lang="en-US" sz="2000" dirty="0"/>
          </a:p>
          <a:p>
            <a:endParaRPr lang="en-US" sz="2000" dirty="0"/>
          </a:p>
          <a:p>
            <a:r>
              <a:rPr lang="en-US" sz="2000" dirty="0"/>
              <a:t> </a:t>
            </a:r>
            <a:r>
              <a:rPr lang="en-US" sz="2000" dirty="0" err="1"/>
              <a:t>Boghosian</a:t>
            </a:r>
            <a:r>
              <a:rPr lang="en-US" sz="2000" dirty="0"/>
              <a:t>, B. M. (2019). "The inescapable casino." Scientific American (November): pp. 70-77.</a:t>
            </a:r>
          </a:p>
          <a:p>
            <a:pPr lvl="1"/>
            <a:r>
              <a:rPr lang="en-US" sz="1800" dirty="0"/>
              <a:t>ABM which model wealth inequality across countries and time period with a surprising accuracy.</a:t>
            </a:r>
          </a:p>
          <a:p>
            <a:pPr lvl="1"/>
            <a:r>
              <a:rPr lang="en-US" sz="1800" dirty="0"/>
              <a:t>Novelty: agents may have a negative wealth (which more closely match real world as e.g., 10.5% of US population was in net debt in 2016).</a:t>
            </a:r>
          </a:p>
          <a:p>
            <a:pPr lvl="1"/>
            <a:endParaRPr lang="en-US" sz="1800" dirty="0"/>
          </a:p>
          <a:p>
            <a:endParaRPr lang="en-US" sz="2000" dirty="0"/>
          </a:p>
          <a:p>
            <a:endParaRPr lang="en-US" sz="1800" dirty="0"/>
          </a:p>
        </p:txBody>
      </p:sp>
      <p:pic>
        <p:nvPicPr>
          <p:cNvPr id="3" name="Picture 2">
            <a:extLst>
              <a:ext uri="{FF2B5EF4-FFF2-40B4-BE49-F238E27FC236}">
                <a16:creationId xmlns:a16="http://schemas.microsoft.com/office/drawing/2014/main" id="{1966FB3F-8D2A-4574-BC7E-2DC5FD36BC2F}"/>
              </a:ext>
            </a:extLst>
          </p:cNvPr>
          <p:cNvPicPr>
            <a:picLocks noChangeAspect="1"/>
          </p:cNvPicPr>
          <p:nvPr/>
        </p:nvPicPr>
        <p:blipFill>
          <a:blip r:embed="rId3"/>
          <a:stretch>
            <a:fillRect/>
          </a:stretch>
        </p:blipFill>
        <p:spPr>
          <a:xfrm>
            <a:off x="7718742" y="3429000"/>
            <a:ext cx="3025547" cy="3258282"/>
          </a:xfrm>
          <a:prstGeom prst="rect">
            <a:avLst/>
          </a:prstGeom>
        </p:spPr>
      </p:pic>
      <p:pic>
        <p:nvPicPr>
          <p:cNvPr id="5" name="Picture 4">
            <a:extLst>
              <a:ext uri="{FF2B5EF4-FFF2-40B4-BE49-F238E27FC236}">
                <a16:creationId xmlns:a16="http://schemas.microsoft.com/office/drawing/2014/main" id="{51AC93C1-1B3F-66CF-744A-E4F347A8E0FD}"/>
              </a:ext>
            </a:extLst>
          </p:cNvPr>
          <p:cNvPicPr>
            <a:picLocks noChangeAspect="1"/>
          </p:cNvPicPr>
          <p:nvPr/>
        </p:nvPicPr>
        <p:blipFill>
          <a:blip r:embed="rId4"/>
          <a:stretch>
            <a:fillRect/>
          </a:stretch>
        </p:blipFill>
        <p:spPr>
          <a:xfrm>
            <a:off x="6695161" y="66675"/>
            <a:ext cx="5072711" cy="3258282"/>
          </a:xfrm>
          <a:prstGeom prst="rect">
            <a:avLst/>
          </a:prstGeom>
        </p:spPr>
      </p:pic>
    </p:spTree>
    <p:extLst>
      <p:ext uri="{BB962C8B-B14F-4D97-AF65-F5344CB8AC3E}">
        <p14:creationId xmlns:p14="http://schemas.microsoft.com/office/powerpoint/2010/main" val="2310199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sz="2000" dirty="0"/>
              <a:t>ABM has been used to model complex systems in LCA:</a:t>
            </a:r>
          </a:p>
          <a:p>
            <a:pPr lvl="1"/>
            <a:r>
              <a:rPr lang="en-US" sz="1800" dirty="0"/>
              <a:t>LCA and ABM can be combined unidirectionally or merged.</a:t>
            </a:r>
          </a:p>
          <a:p>
            <a:pPr lvl="1"/>
            <a:r>
              <a:rPr lang="en-US" sz="1800" dirty="0"/>
              <a:t>Examples include study of farmers’ adoption of biofuel crops, technological choice to produce electricity, LED adoption, green behavior adoption.</a:t>
            </a:r>
          </a:p>
        </p:txBody>
      </p:sp>
      <p:pic>
        <p:nvPicPr>
          <p:cNvPr id="9" name="Picture 8">
            <a:extLst>
              <a:ext uri="{FF2B5EF4-FFF2-40B4-BE49-F238E27FC236}">
                <a16:creationId xmlns:a16="http://schemas.microsoft.com/office/drawing/2014/main" id="{AF8AAA2E-9893-41EF-8190-9D0B1B15DF5F}"/>
              </a:ext>
            </a:extLst>
          </p:cNvPr>
          <p:cNvPicPr>
            <a:picLocks noChangeAspect="1"/>
          </p:cNvPicPr>
          <p:nvPr/>
        </p:nvPicPr>
        <p:blipFill>
          <a:blip r:embed="rId3"/>
          <a:stretch>
            <a:fillRect/>
          </a:stretch>
        </p:blipFill>
        <p:spPr>
          <a:xfrm>
            <a:off x="1815357" y="3061236"/>
            <a:ext cx="8579430" cy="3261550"/>
          </a:xfrm>
          <a:prstGeom prst="rect">
            <a:avLst/>
          </a:prstGeom>
        </p:spPr>
      </p:pic>
      <p:sp>
        <p:nvSpPr>
          <p:cNvPr id="6" name="Title 1">
            <a:extLst>
              <a:ext uri="{FF2B5EF4-FFF2-40B4-BE49-F238E27FC236}">
                <a16:creationId xmlns:a16="http://schemas.microsoft.com/office/drawing/2014/main" id="{824082CA-B34B-F914-6DBB-FEBBD7D105E6}"/>
              </a:ext>
            </a:extLst>
          </p:cNvPr>
          <p:cNvSpPr>
            <a:spLocks noGrp="1"/>
          </p:cNvSpPr>
          <p:nvPr>
            <p:ph type="title"/>
          </p:nvPr>
        </p:nvSpPr>
        <p:spPr>
          <a:xfrm>
            <a:off x="609602" y="3"/>
            <a:ext cx="5498495" cy="1243013"/>
          </a:xfrm>
        </p:spPr>
        <p:txBody>
          <a:bodyPr>
            <a:normAutofit/>
          </a:bodyPr>
          <a:lstStyle/>
          <a:p>
            <a:pPr algn="l"/>
            <a:r>
              <a:rPr lang="en-US" dirty="0"/>
              <a:t>Examples – ABM and LCA</a:t>
            </a:r>
          </a:p>
        </p:txBody>
      </p:sp>
    </p:spTree>
    <p:extLst>
      <p:ext uri="{BB962C8B-B14F-4D97-AF65-F5344CB8AC3E}">
        <p14:creationId xmlns:p14="http://schemas.microsoft.com/office/powerpoint/2010/main" val="81178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Examples – ABM and LCA</a:t>
            </a:r>
          </a:p>
        </p:txBody>
      </p:sp>
      <p:sp>
        <p:nvSpPr>
          <p:cNvPr id="3" name="Text Placeholder 2"/>
          <p:cNvSpPr>
            <a:spLocks noGrp="1"/>
          </p:cNvSpPr>
          <p:nvPr>
            <p:ph type="body" sz="quarter" idx="10"/>
          </p:nvPr>
        </p:nvSpPr>
        <p:spPr/>
        <p:txBody>
          <a:bodyPr>
            <a:normAutofit/>
          </a:bodyPr>
          <a:lstStyle/>
          <a:p>
            <a:r>
              <a:rPr lang="en-US" sz="2000" dirty="0"/>
              <a:t>ABM of ICT use and behavioral change (Walzberg et al., 2019).</a:t>
            </a:r>
          </a:p>
        </p:txBody>
      </p:sp>
      <p:pic>
        <p:nvPicPr>
          <p:cNvPr id="5" name="Picture 2" descr="https://documents.lucidchart.com/documents/84958e79-ebcd-4e44-8fe0-8c0378854afb/pages/0_0?a=1603&amp;x=-1121&amp;y=449&amp;w=1342&amp;h=682&amp;store=1&amp;accept=image%2F*&amp;auth=LCA%203ff36207a63f198ff449f5beb6c05882afccf61e-ts%3D1572429229">
            <a:extLst>
              <a:ext uri="{FF2B5EF4-FFF2-40B4-BE49-F238E27FC236}">
                <a16:creationId xmlns:a16="http://schemas.microsoft.com/office/drawing/2014/main" id="{0B8FE2B2-25E2-4704-9F66-E0F0AC5385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6" t="5705" r="4956" b="5703"/>
          <a:stretch/>
        </p:blipFill>
        <p:spPr bwMode="auto">
          <a:xfrm>
            <a:off x="1671370" y="2124259"/>
            <a:ext cx="8849261" cy="442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083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84DC1C5-06F4-42DD-A3E3-A9AC4EF5FEFA}"/>
              </a:ext>
            </a:extLst>
          </p:cNvPr>
          <p:cNvSpPr txBox="1">
            <a:spLocks/>
          </p:cNvSpPr>
          <p:nvPr/>
        </p:nvSpPr>
        <p:spPr>
          <a:xfrm>
            <a:off x="609602" y="0"/>
            <a:ext cx="5498495" cy="1243013"/>
          </a:xfrm>
          <a:prstGeom prst="rect">
            <a:avLst/>
          </a:prstGeom>
          <a:solidFill>
            <a:srgbClr val="0079C1"/>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pPr algn="l"/>
            <a:r>
              <a:rPr lang="en-US" dirty="0"/>
              <a:t>Examples – ABM and LCA</a:t>
            </a:r>
          </a:p>
        </p:txBody>
      </p:sp>
      <p:sp>
        <p:nvSpPr>
          <p:cNvPr id="2" name="Espace réservé du contenu 1"/>
          <p:cNvSpPr>
            <a:spLocks noGrp="1"/>
          </p:cNvSpPr>
          <p:nvPr>
            <p:ph idx="1"/>
          </p:nvPr>
        </p:nvSpPr>
        <p:spPr>
          <a:xfrm>
            <a:off x="609602" y="1754816"/>
            <a:ext cx="5351984" cy="3908397"/>
          </a:xfrm>
        </p:spPr>
        <p:txBody>
          <a:bodyPr>
            <a:normAutofit/>
          </a:bodyPr>
          <a:lstStyle/>
          <a:p>
            <a:r>
              <a:rPr lang="fr-CA" sz="2000" dirty="0"/>
              <a:t>Use case = smart homes (in Toronto):</a:t>
            </a:r>
          </a:p>
          <a:p>
            <a:pPr lvl="1"/>
            <a:r>
              <a:rPr lang="fr-CA" sz="1800" dirty="0"/>
              <a:t>GOAL = </a:t>
            </a:r>
            <a:r>
              <a:rPr lang="fr-CA" sz="1800" dirty="0" err="1"/>
              <a:t>reduce</a:t>
            </a:r>
            <a:r>
              <a:rPr lang="fr-CA" sz="1800" dirty="0"/>
              <a:t> and/or shift in time </a:t>
            </a:r>
            <a:r>
              <a:rPr lang="fr-CA" sz="1800" dirty="0" err="1"/>
              <a:t>electricity</a:t>
            </a:r>
            <a:r>
              <a:rPr lang="fr-CA" sz="1800" dirty="0"/>
              <a:t> </a:t>
            </a:r>
            <a:r>
              <a:rPr lang="fr-CA" sz="1800" dirty="0" err="1"/>
              <a:t>consumption</a:t>
            </a:r>
            <a:r>
              <a:rPr lang="fr-CA" sz="1800" dirty="0"/>
              <a:t>.</a:t>
            </a:r>
          </a:p>
          <a:p>
            <a:pPr lvl="1"/>
            <a:r>
              <a:rPr lang="fr-CA" sz="1800" dirty="0"/>
              <a:t>MEANS = </a:t>
            </a:r>
            <a:r>
              <a:rPr lang="en-US" sz="1800" dirty="0">
                <a:solidFill>
                  <a:srgbClr val="000000"/>
                </a:solidFill>
                <a:sym typeface="Wingdings" panose="05000000000000000000" pitchFamily="2" charset="2"/>
              </a:rPr>
              <a:t>Comparative feedback </a:t>
            </a:r>
            <a:r>
              <a:rPr lang="fr-CA" sz="1800" dirty="0"/>
              <a:t>(</a:t>
            </a:r>
            <a:r>
              <a:rPr lang="fr-CA" sz="1800" dirty="0" err="1"/>
              <a:t>nudging</a:t>
            </a:r>
            <a:r>
              <a:rPr lang="fr-CA" sz="1800" dirty="0"/>
              <a:t>), automation.</a:t>
            </a:r>
          </a:p>
        </p:txBody>
      </p:sp>
      <p:pic>
        <p:nvPicPr>
          <p:cNvPr id="8" name="Picture 2" descr="http://transcapitalist.com/storage/opower.png?__SQUARESPACE_CACHEVERSION=1282620460253">
            <a:extLst>
              <a:ext uri="{FF2B5EF4-FFF2-40B4-BE49-F238E27FC236}">
                <a16:creationId xmlns:a16="http://schemas.microsoft.com/office/drawing/2014/main" id="{ABC5A454-B651-4035-91E3-B58205EA3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851" y="4070543"/>
            <a:ext cx="4219892" cy="1492697"/>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6">
            <a:extLst>
              <a:ext uri="{FF2B5EF4-FFF2-40B4-BE49-F238E27FC236}">
                <a16:creationId xmlns:a16="http://schemas.microsoft.com/office/drawing/2014/main" id="{DDD8AB21-E174-41BF-BE3F-05AD1E9B62BA}"/>
              </a:ext>
            </a:extLst>
          </p:cNvPr>
          <p:cNvSpPr txBox="1"/>
          <p:nvPr/>
        </p:nvSpPr>
        <p:spPr>
          <a:xfrm>
            <a:off x="2315580" y="5958060"/>
            <a:ext cx="2804433" cy="369332"/>
          </a:xfrm>
          <a:prstGeom prst="rect">
            <a:avLst/>
          </a:prstGeom>
          <a:noFill/>
        </p:spPr>
        <p:txBody>
          <a:bodyPr wrap="square" rtlCol="0">
            <a:spAutoFit/>
          </a:bodyPr>
          <a:lstStyle/>
          <a:p>
            <a:r>
              <a:rPr lang="fr-CA" sz="900" b="1" dirty="0"/>
              <a:t>Sources: </a:t>
            </a:r>
            <a:r>
              <a:rPr lang="en-US" sz="900" dirty="0"/>
              <a:t>http://www.ieso.ca ; </a:t>
            </a:r>
            <a:r>
              <a:rPr lang="fr-FR" sz="900" dirty="0"/>
              <a:t>http://transcapitalist.com/transcapitalist/tag/opower</a:t>
            </a:r>
            <a:r>
              <a:rPr lang="en-US" sz="900" dirty="0"/>
              <a:t> </a:t>
            </a:r>
            <a:endParaRPr lang="fr-CA" sz="900" kern="0" dirty="0">
              <a:sym typeface="Wingdings" panose="05000000000000000000" pitchFamily="2" charset="2"/>
            </a:endParaRPr>
          </a:p>
        </p:txBody>
      </p:sp>
      <p:pic>
        <p:nvPicPr>
          <p:cNvPr id="3" name="Picture 2">
            <a:extLst>
              <a:ext uri="{FF2B5EF4-FFF2-40B4-BE49-F238E27FC236}">
                <a16:creationId xmlns:a16="http://schemas.microsoft.com/office/drawing/2014/main" id="{F8A255FD-81DD-4BFA-8946-C13DBC1B0DF2}"/>
              </a:ext>
            </a:extLst>
          </p:cNvPr>
          <p:cNvPicPr>
            <a:picLocks noChangeAspect="1"/>
          </p:cNvPicPr>
          <p:nvPr/>
        </p:nvPicPr>
        <p:blipFill>
          <a:blip r:embed="rId4"/>
          <a:stretch>
            <a:fillRect/>
          </a:stretch>
        </p:blipFill>
        <p:spPr>
          <a:xfrm>
            <a:off x="5958432" y="3732405"/>
            <a:ext cx="4709568" cy="2075868"/>
          </a:xfrm>
          <a:prstGeom prst="rect">
            <a:avLst/>
          </a:prstGeom>
        </p:spPr>
      </p:pic>
      <p:pic>
        <p:nvPicPr>
          <p:cNvPr id="12" name="Picture 6" descr="https://documents.lucidchart.com/documents/913ac3da-e7eb-4c98-a2c5-56595215825b/pages/0_0?a=2929&amp;x=647&amp;y=276&amp;w=558&amp;h=289&amp;store=1&amp;accept=image%2F*&amp;auth=LCA%201eb9da8023bcdfb24fd21620f004eec783698139-ts%3D1557838092">
            <a:extLst>
              <a:ext uri="{FF2B5EF4-FFF2-40B4-BE49-F238E27FC236}">
                <a16:creationId xmlns:a16="http://schemas.microsoft.com/office/drawing/2014/main" id="{406451D3-359C-4BE8-88D4-FB581FCDDBD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502" t="15001" r="8502" b="11501"/>
          <a:stretch/>
        </p:blipFill>
        <p:spPr bwMode="auto">
          <a:xfrm>
            <a:off x="6150007" y="1618513"/>
            <a:ext cx="3959383" cy="1807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76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43A135-6CD5-DB1A-8B74-7E5F6BDE35AA}"/>
              </a:ext>
            </a:extLst>
          </p:cNvPr>
          <p:cNvSpPr txBox="1">
            <a:spLocks/>
          </p:cNvSpPr>
          <p:nvPr/>
        </p:nvSpPr>
        <p:spPr>
          <a:xfrm>
            <a:off x="609602" y="0"/>
            <a:ext cx="5498495" cy="1243013"/>
          </a:xfrm>
          <a:prstGeom prst="rect">
            <a:avLst/>
          </a:prstGeom>
          <a:solidFill>
            <a:srgbClr val="0079C1"/>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pPr algn="l"/>
            <a:r>
              <a:rPr lang="en-US" dirty="0"/>
              <a:t>Examples – ABM and LCA</a:t>
            </a:r>
          </a:p>
        </p:txBody>
      </p:sp>
      <p:sp>
        <p:nvSpPr>
          <p:cNvPr id="3" name="Text Placeholder 2"/>
          <p:cNvSpPr>
            <a:spLocks noGrp="1"/>
          </p:cNvSpPr>
          <p:nvPr>
            <p:ph type="body" sz="quarter" idx="10"/>
          </p:nvPr>
        </p:nvSpPr>
        <p:spPr>
          <a:xfrm>
            <a:off x="609602" y="1476375"/>
            <a:ext cx="9731827" cy="4846412"/>
          </a:xfrm>
        </p:spPr>
        <p:txBody>
          <a:bodyPr>
            <a:normAutofit/>
          </a:bodyPr>
          <a:lstStyle/>
          <a:p>
            <a:r>
              <a:rPr lang="en-US" sz="2000" dirty="0"/>
              <a:t>Agents’ decision rules follows social  psychology model from </a:t>
            </a:r>
            <a:r>
              <a:rPr lang="en-US" sz="2000" dirty="0" err="1"/>
              <a:t>Byrka</a:t>
            </a:r>
            <a:r>
              <a:rPr lang="en-US" sz="2000" dirty="0"/>
              <a:t> et al. (2016).</a:t>
            </a:r>
          </a:p>
          <a:p>
            <a:endParaRPr lang="en-US" sz="2000" dirty="0">
              <a:solidFill>
                <a:srgbClr val="000000"/>
              </a:solidFill>
            </a:endParaRPr>
          </a:p>
        </p:txBody>
      </p:sp>
      <p:sp>
        <p:nvSpPr>
          <p:cNvPr id="7" name="ZoneTexte 6">
            <a:extLst>
              <a:ext uri="{FF2B5EF4-FFF2-40B4-BE49-F238E27FC236}">
                <a16:creationId xmlns:a16="http://schemas.microsoft.com/office/drawing/2014/main" id="{1800E556-6CA6-47A1-80EA-B9AA32B794F7}"/>
              </a:ext>
            </a:extLst>
          </p:cNvPr>
          <p:cNvSpPr txBox="1"/>
          <p:nvPr/>
        </p:nvSpPr>
        <p:spPr>
          <a:xfrm>
            <a:off x="5058874" y="6206840"/>
            <a:ext cx="5003293" cy="369332"/>
          </a:xfrm>
          <a:prstGeom prst="rect">
            <a:avLst/>
          </a:prstGeom>
          <a:noFill/>
        </p:spPr>
        <p:txBody>
          <a:bodyPr wrap="square" rtlCol="0">
            <a:spAutoFit/>
          </a:bodyPr>
          <a:lstStyle/>
          <a:p>
            <a:r>
              <a:rPr lang="fr-CA" sz="900" b="1" dirty="0"/>
              <a:t>Sources: </a:t>
            </a:r>
            <a:r>
              <a:rPr lang="en-US" sz="900" dirty="0"/>
              <a:t>Walzberg, J., et al. (2019). "Assessing </a:t>
            </a:r>
            <a:r>
              <a:rPr lang="en-US" sz="900" dirty="0" err="1"/>
              <a:t>behavioural</a:t>
            </a:r>
            <a:r>
              <a:rPr lang="en-US" sz="900" dirty="0"/>
              <a:t> change with agent-based life cycle assessment: Application to smart homes." </a:t>
            </a:r>
            <a:r>
              <a:rPr lang="en-US" sz="900" u="sng" dirty="0"/>
              <a:t>Renewable and Sustainable Energy Reviews </a:t>
            </a:r>
            <a:r>
              <a:rPr lang="en-US" sz="900" b="1" u="sng" dirty="0"/>
              <a:t>111: 365-376.</a:t>
            </a:r>
          </a:p>
        </p:txBody>
      </p:sp>
      <p:pic>
        <p:nvPicPr>
          <p:cNvPr id="2054" name="Picture 6">
            <a:extLst>
              <a:ext uri="{FF2B5EF4-FFF2-40B4-BE49-F238E27FC236}">
                <a16:creationId xmlns:a16="http://schemas.microsoft.com/office/drawing/2014/main" id="{45FFA612-1834-4859-A005-4E4AB9AA6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 t="4857" r="6024" b="6072"/>
          <a:stretch/>
        </p:blipFill>
        <p:spPr bwMode="auto">
          <a:xfrm>
            <a:off x="4705547" y="2374409"/>
            <a:ext cx="5709946" cy="3413785"/>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1">
            <a:extLst>
              <a:ext uri="{FF2B5EF4-FFF2-40B4-BE49-F238E27FC236}">
                <a16:creationId xmlns:a16="http://schemas.microsoft.com/office/drawing/2014/main" id="{BFE5396D-9074-42BE-8062-A6EFEDA55B00}"/>
              </a:ext>
            </a:extLst>
          </p:cNvPr>
          <p:cNvSpPr txBox="1">
            <a:spLocks/>
          </p:cNvSpPr>
          <p:nvPr/>
        </p:nvSpPr>
        <p:spPr>
          <a:xfrm>
            <a:off x="609602" y="1361617"/>
            <a:ext cx="3276598" cy="4657523"/>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solidFill>
                <a:srgbClr val="000000"/>
              </a:solidFill>
            </a:endParaRPr>
          </a:p>
          <a:p>
            <a:pPr marL="0" indent="0">
              <a:buNone/>
            </a:pPr>
            <a:endParaRPr lang="en-US" sz="2000" dirty="0">
              <a:solidFill>
                <a:srgbClr val="000000"/>
              </a:solidFill>
            </a:endParaRPr>
          </a:p>
          <a:p>
            <a:r>
              <a:rPr lang="en-US" sz="2000" dirty="0">
                <a:solidFill>
                  <a:srgbClr val="000000"/>
                </a:solidFill>
                <a:sym typeface="Wingdings" panose="05000000000000000000" pitchFamily="2" charset="2"/>
              </a:rPr>
              <a:t>A more accurate modeling of the use phase with ABM enables studying the distribution of households' energy consumption environmental impacts and the effect of nudging on each individual consumption.</a:t>
            </a:r>
          </a:p>
          <a:p>
            <a:endParaRPr lang="en-US" sz="2000" dirty="0">
              <a:solidFill>
                <a:srgbClr val="000000"/>
              </a:solidFill>
            </a:endParaRPr>
          </a:p>
          <a:p>
            <a:endParaRPr lang="en-US" sz="1800" dirty="0">
              <a:solidFill>
                <a:srgbClr val="000000"/>
              </a:solidFill>
            </a:endParaRPr>
          </a:p>
          <a:p>
            <a:pPr lvl="1"/>
            <a:endParaRPr lang="en-US" sz="1800" dirty="0">
              <a:solidFill>
                <a:srgbClr val="000000"/>
              </a:solidFill>
              <a:sym typeface="Wingdings" panose="05000000000000000000" pitchFamily="2" charset="2"/>
            </a:endParaRPr>
          </a:p>
        </p:txBody>
      </p:sp>
    </p:spTree>
    <p:extLst>
      <p:ext uri="{BB962C8B-B14F-4D97-AF65-F5344CB8AC3E}">
        <p14:creationId xmlns:p14="http://schemas.microsoft.com/office/powerpoint/2010/main" val="3265235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5EAEF1-E9EC-4413-A716-DD27365B6389}"/>
              </a:ext>
            </a:extLst>
          </p:cNvPr>
          <p:cNvSpPr>
            <a:spLocks noGrp="1"/>
          </p:cNvSpPr>
          <p:nvPr>
            <p:ph type="body" sz="quarter" idx="10"/>
          </p:nvPr>
        </p:nvSpPr>
        <p:spPr>
          <a:xfrm>
            <a:off x="609602" y="5080343"/>
            <a:ext cx="11338558" cy="1726510"/>
          </a:xfrm>
        </p:spPr>
        <p:txBody>
          <a:bodyPr>
            <a:normAutofit/>
          </a:bodyP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Example of the use of combined ABM and LCA in the context of the CE: </a:t>
            </a:r>
          </a:p>
          <a:p>
            <a:pPr marL="400050" indent="-285750">
              <a:lnSpc>
                <a:spcPct val="100000"/>
              </a:lnSpc>
              <a:spcBef>
                <a:spcPts val="0"/>
              </a:spcBef>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ABM represents the decisions of various CE actors (e.g., consumers, manufacturers, recyclers) and LCA evaluates the decisions’ environmental impacts. </a:t>
            </a:r>
          </a:p>
          <a:p>
            <a:pPr marL="400050" indent="-285750">
              <a:lnSpc>
                <a:spcPct val="100000"/>
              </a:lnSpc>
              <a:spcBef>
                <a:spcPts val="0"/>
              </a:spcBef>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instance, a typical decisions for consumers would be, to recycle a product or dump it. </a:t>
            </a:r>
          </a:p>
          <a:p>
            <a:pPr marL="400050" indent="-285750">
              <a:lnSpc>
                <a:spcPct val="100000"/>
              </a:lnSpc>
              <a:spcBef>
                <a:spcPts val="0"/>
              </a:spcBef>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ABM provides better scenario modeling capacity that might lead to more realistic LCA results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Micolier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et al., 2019).</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descr="Diagram, schematic&#10;&#10;Description automatically generated">
            <a:extLst>
              <a:ext uri="{FF2B5EF4-FFF2-40B4-BE49-F238E27FC236}">
                <a16:creationId xmlns:a16="http://schemas.microsoft.com/office/drawing/2014/main" id="{1E47A3AC-725C-4D6A-B0FE-EF2095BD1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968" y="1294159"/>
            <a:ext cx="7800257" cy="3786184"/>
          </a:xfrm>
          <a:prstGeom prst="rect">
            <a:avLst/>
          </a:prstGeom>
        </p:spPr>
      </p:pic>
      <p:sp>
        <p:nvSpPr>
          <p:cNvPr id="7" name="Title 1">
            <a:extLst>
              <a:ext uri="{FF2B5EF4-FFF2-40B4-BE49-F238E27FC236}">
                <a16:creationId xmlns:a16="http://schemas.microsoft.com/office/drawing/2014/main" id="{53396C60-0F5A-CE0C-C75C-2DBFEA24C9BE}"/>
              </a:ext>
            </a:extLst>
          </p:cNvPr>
          <p:cNvSpPr txBox="1">
            <a:spLocks/>
          </p:cNvSpPr>
          <p:nvPr/>
        </p:nvSpPr>
        <p:spPr>
          <a:xfrm>
            <a:off x="609602" y="0"/>
            <a:ext cx="5498495" cy="1243013"/>
          </a:xfrm>
          <a:prstGeom prst="rect">
            <a:avLst/>
          </a:prstGeom>
          <a:solidFill>
            <a:srgbClr val="0079C1"/>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pPr algn="l"/>
            <a:r>
              <a:rPr lang="en-US" dirty="0"/>
              <a:t>Examples – ABM and LCA</a:t>
            </a:r>
          </a:p>
        </p:txBody>
      </p:sp>
    </p:spTree>
    <p:extLst>
      <p:ext uri="{BB962C8B-B14F-4D97-AF65-F5344CB8AC3E}">
        <p14:creationId xmlns:p14="http://schemas.microsoft.com/office/powerpoint/2010/main" val="1449807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5AE034BD-1131-5FE5-184B-8A01138268A9}"/>
              </a:ext>
            </a:extLst>
          </p:cNvPr>
          <p:cNvSpPr>
            <a:spLocks noGrp="1"/>
          </p:cNvSpPr>
          <p:nvPr>
            <p:ph type="body" sz="quarter" idx="10"/>
          </p:nvPr>
        </p:nvSpPr>
        <p:spPr>
          <a:xfrm>
            <a:off x="594782" y="1371600"/>
            <a:ext cx="11292417" cy="4951186"/>
          </a:xfrm>
        </p:spPr>
        <p:txBody>
          <a:bodyPr>
            <a:normAutofit/>
          </a:bodyPr>
          <a:lstStyle/>
          <a:p>
            <a:pPr marL="0" indent="0">
              <a:buNone/>
            </a:pPr>
            <a:r>
              <a:rPr lang="fr-CA" sz="2000" dirty="0"/>
              <a:t>T</a:t>
            </a:r>
            <a:r>
              <a:rPr lang="en-US" sz="2000" dirty="0"/>
              <a:t>his should be an interactive experience. Make sure to:</a:t>
            </a:r>
          </a:p>
          <a:p>
            <a:pPr lvl="1"/>
            <a:r>
              <a:rPr lang="en-US" sz="2000" dirty="0"/>
              <a:t>Clone the </a:t>
            </a:r>
            <a:r>
              <a:rPr lang="en-US" sz="2000" dirty="0" err="1"/>
              <a:t>ACLCA_Workshop_AB</a:t>
            </a:r>
            <a:r>
              <a:rPr lang="en-US" sz="2000" dirty="0"/>
              <a:t>-LCA repository (follow the link or QR code below).</a:t>
            </a:r>
          </a:p>
          <a:p>
            <a:pPr lvl="1"/>
            <a:r>
              <a:rPr lang="en-US" sz="2000" dirty="0"/>
              <a:t>Install the required Python packages on your base or dedicated environment (see instructions in the repository).</a:t>
            </a:r>
          </a:p>
          <a:p>
            <a:pPr lvl="1"/>
            <a:r>
              <a:rPr lang="en-US" sz="2000" dirty="0"/>
              <a:t>Start the "</a:t>
            </a:r>
            <a:r>
              <a:rPr lang="en-US" sz="2000" dirty="0" err="1"/>
              <a:t>ACLCA_Workshop_AB</a:t>
            </a:r>
            <a:r>
              <a:rPr lang="en-US" sz="2000" dirty="0"/>
              <a:t>-LCA" </a:t>
            </a:r>
            <a:r>
              <a:rPr lang="en-US" sz="2000" dirty="0" err="1"/>
              <a:t>Jupyter</a:t>
            </a:r>
            <a:r>
              <a:rPr lang="en-US" sz="2000" dirty="0"/>
              <a:t> notebook (we will be using it after this presentation).</a:t>
            </a:r>
          </a:p>
          <a:p>
            <a:endParaRPr lang="en-US" sz="2000" dirty="0"/>
          </a:p>
          <a:p>
            <a:endParaRPr lang="en-US" sz="1800" dirty="0"/>
          </a:p>
        </p:txBody>
      </p:sp>
      <p:sp>
        <p:nvSpPr>
          <p:cNvPr id="2" name="Title 1"/>
          <p:cNvSpPr>
            <a:spLocks noGrp="1"/>
          </p:cNvSpPr>
          <p:nvPr>
            <p:ph type="title"/>
          </p:nvPr>
        </p:nvSpPr>
        <p:spPr/>
        <p:txBody>
          <a:bodyPr>
            <a:normAutofit/>
          </a:bodyPr>
          <a:lstStyle/>
          <a:p>
            <a:pPr algn="l"/>
            <a:r>
              <a:rPr lang="en-US" dirty="0"/>
              <a:t>Reminder!</a:t>
            </a:r>
          </a:p>
        </p:txBody>
      </p:sp>
      <p:pic>
        <p:nvPicPr>
          <p:cNvPr id="1026" name="Picture 2" descr="ACLCA AB-LCA Repository">
            <a:extLst>
              <a:ext uri="{FF2B5EF4-FFF2-40B4-BE49-F238E27FC236}">
                <a16:creationId xmlns:a16="http://schemas.microsoft.com/office/drawing/2014/main" id="{634AB297-7CFB-8268-19E4-AEECA5F2F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310" y="3023991"/>
            <a:ext cx="3427379" cy="34273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00723A8-3CC2-5812-2B9B-1DBC97B82679}"/>
              </a:ext>
            </a:extLst>
          </p:cNvPr>
          <p:cNvSpPr txBox="1"/>
          <p:nvPr/>
        </p:nvSpPr>
        <p:spPr>
          <a:xfrm>
            <a:off x="3454927" y="6266704"/>
            <a:ext cx="5572125" cy="369332"/>
          </a:xfrm>
          <a:prstGeom prst="rect">
            <a:avLst/>
          </a:prstGeom>
          <a:noFill/>
        </p:spPr>
        <p:txBody>
          <a:bodyPr wrap="square">
            <a:spAutoFit/>
          </a:bodyPr>
          <a:lstStyle/>
          <a:p>
            <a:r>
              <a:rPr lang="en-US" dirty="0">
                <a:hlinkClick r:id="rId4"/>
              </a:rPr>
              <a:t>https://github.com/jwalzberg/ACLCA_Workshop_AB-LCA/</a:t>
            </a:r>
            <a:r>
              <a:rPr lang="en-US" dirty="0"/>
              <a:t> </a:t>
            </a:r>
          </a:p>
        </p:txBody>
      </p:sp>
    </p:spTree>
    <p:extLst>
      <p:ext uri="{BB962C8B-B14F-4D97-AF65-F5344CB8AC3E}">
        <p14:creationId xmlns:p14="http://schemas.microsoft.com/office/powerpoint/2010/main" val="3053270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03FF9E80-3494-4D6F-91FD-4C404EF3A9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31" t="7745" r="8611" b="14057"/>
          <a:stretch/>
        </p:blipFill>
        <p:spPr bwMode="auto">
          <a:xfrm>
            <a:off x="9062276" y="4378960"/>
            <a:ext cx="3129723" cy="2250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D432CB6-C7E2-46E4-8437-101D7BDB09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31" t="6741" r="4804" b="7416"/>
          <a:stretch/>
        </p:blipFill>
        <p:spPr bwMode="auto">
          <a:xfrm>
            <a:off x="8013843" y="354404"/>
            <a:ext cx="4028755" cy="3329676"/>
          </a:xfrm>
          <a:prstGeom prst="rect">
            <a:avLst/>
          </a:prstGeom>
          <a:noFill/>
          <a:extLst>
            <a:ext uri="{909E8E84-426E-40DD-AFC4-6F175D3DCCD1}">
              <a14:hiddenFill xmlns:a14="http://schemas.microsoft.com/office/drawing/2010/main">
                <a:solidFill>
                  <a:srgbClr val="FFFFFF"/>
                </a:solidFill>
              </a14:hiddenFill>
            </a:ext>
          </a:extLst>
        </p:spPr>
      </p:pic>
      <p:sp>
        <p:nvSpPr>
          <p:cNvPr id="2056" name="Text Placeholder 2">
            <a:extLst>
              <a:ext uri="{FF2B5EF4-FFF2-40B4-BE49-F238E27FC236}">
                <a16:creationId xmlns:a16="http://schemas.microsoft.com/office/drawing/2014/main" id="{5AF3E246-E938-46BF-920D-F27019269046}"/>
              </a:ext>
            </a:extLst>
          </p:cNvPr>
          <p:cNvSpPr txBox="1">
            <a:spLocks/>
          </p:cNvSpPr>
          <p:nvPr/>
        </p:nvSpPr>
        <p:spPr>
          <a:xfrm>
            <a:off x="609601" y="1352254"/>
            <a:ext cx="7404242" cy="515134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PI: Alberta Carpenter, Garvin Heath, and Annika Eberle (</a:t>
            </a:r>
            <a:r>
              <a:rPr lang="en-US" sz="1800" dirty="0">
                <a:hlinkClick r:id="rId5"/>
              </a:rPr>
              <a:t>alberta.carpenter@nrel.gov</a:t>
            </a:r>
            <a:r>
              <a:rPr lang="en-US" sz="1800" dirty="0"/>
              <a:t>)</a:t>
            </a:r>
          </a:p>
          <a:p>
            <a:pPr marL="0" indent="0">
              <a:buNone/>
            </a:pPr>
            <a:r>
              <a:rPr lang="en-US" sz="1800" dirty="0"/>
              <a:t>Core Team Members: Julien Walzberg, Robin Burton, and Aubryn Cooperman</a:t>
            </a:r>
          </a:p>
          <a:p>
            <a:pPr marL="0" indent="0">
              <a:buNone/>
            </a:pPr>
            <a:r>
              <a:rPr lang="en-US" sz="1800" dirty="0"/>
              <a:t>Timeline: November 2019 to November 2021</a:t>
            </a:r>
          </a:p>
          <a:p>
            <a:pPr marL="0" indent="0">
              <a:buNone/>
            </a:pPr>
            <a:endParaRPr lang="en-US" sz="1800" dirty="0"/>
          </a:p>
          <a:p>
            <a:pPr marL="0" indent="0">
              <a:buNone/>
            </a:pPr>
            <a:r>
              <a:rPr lang="en-US" sz="1800" b="1" u="sng" dirty="0"/>
              <a:t>Primary research question:</a:t>
            </a:r>
          </a:p>
          <a:p>
            <a:pPr marL="0" indent="0">
              <a:buNone/>
            </a:pPr>
            <a:r>
              <a:rPr lang="en-US" sz="1800" i="1" dirty="0"/>
              <a:t>	What are the technical, economic, and market conditions that maximize 	the value retention and minimize raw material inputs when applying CE 	strategies to energy-generating and energy-consuming technologies?</a:t>
            </a:r>
          </a:p>
          <a:p>
            <a:pPr marL="0" indent="0">
              <a:buNone/>
            </a:pPr>
            <a:endParaRPr lang="en-US" sz="1800" i="1" dirty="0"/>
          </a:p>
          <a:p>
            <a:pPr marL="0" indent="0">
              <a:buNone/>
            </a:pPr>
            <a:endParaRPr lang="en-US" sz="1800" i="1" dirty="0"/>
          </a:p>
          <a:p>
            <a:pPr marL="0" indent="0">
              <a:buNone/>
            </a:pPr>
            <a:endParaRPr lang="en-US" sz="1800" i="1" dirty="0"/>
          </a:p>
          <a:p>
            <a:pPr marL="0" indent="0">
              <a:buNone/>
            </a:pPr>
            <a:endParaRPr lang="en-US" sz="1800" i="1" dirty="0"/>
          </a:p>
          <a:p>
            <a:pPr marL="0" indent="0">
              <a:buNone/>
            </a:pPr>
            <a:endParaRPr lang="en-US" sz="1800" i="1" dirty="0"/>
          </a:p>
          <a:p>
            <a:pPr marL="0" indent="0">
              <a:buNone/>
            </a:pPr>
            <a:r>
              <a:rPr lang="en-US" sz="1800" u="sng" dirty="0"/>
              <a:t>3 case studies:</a:t>
            </a:r>
          </a:p>
          <a:p>
            <a:pPr marL="0" indent="0">
              <a:buNone/>
            </a:pPr>
            <a:endParaRPr lang="en-US" sz="1800" b="1" dirty="0"/>
          </a:p>
          <a:p>
            <a:pPr marL="0" indent="0">
              <a:buNone/>
            </a:pPr>
            <a:endParaRPr lang="en-US" sz="1800" b="1" dirty="0"/>
          </a:p>
        </p:txBody>
      </p:sp>
      <p:pic>
        <p:nvPicPr>
          <p:cNvPr id="1032" name="Picture 8">
            <a:extLst>
              <a:ext uri="{FF2B5EF4-FFF2-40B4-BE49-F238E27FC236}">
                <a16:creationId xmlns:a16="http://schemas.microsoft.com/office/drawing/2014/main" id="{0989971F-569F-446E-B83C-4261CBBF81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16" t="6900" r="7670" b="10502"/>
          <a:stretch/>
        </p:blipFill>
        <p:spPr bwMode="auto">
          <a:xfrm>
            <a:off x="1029545" y="4252108"/>
            <a:ext cx="6283226"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56F5445-0894-4E65-AD05-74C12F87A54C}"/>
              </a:ext>
            </a:extLst>
          </p:cNvPr>
          <p:cNvPicPr>
            <a:picLocks noChangeAspect="1"/>
          </p:cNvPicPr>
          <p:nvPr/>
        </p:nvPicPr>
        <p:blipFill>
          <a:blip r:embed="rId7"/>
          <a:stretch>
            <a:fillRect/>
          </a:stretch>
        </p:blipFill>
        <p:spPr>
          <a:xfrm>
            <a:off x="2291984" y="5610028"/>
            <a:ext cx="1674562" cy="1144575"/>
          </a:xfrm>
          <a:prstGeom prst="rect">
            <a:avLst/>
          </a:prstGeom>
        </p:spPr>
      </p:pic>
      <p:sp>
        <p:nvSpPr>
          <p:cNvPr id="6" name="TextBox 5">
            <a:extLst>
              <a:ext uri="{FF2B5EF4-FFF2-40B4-BE49-F238E27FC236}">
                <a16:creationId xmlns:a16="http://schemas.microsoft.com/office/drawing/2014/main" id="{EC5B40BC-9511-4787-9E3A-D32BC07FB31B}"/>
              </a:ext>
            </a:extLst>
          </p:cNvPr>
          <p:cNvSpPr txBox="1"/>
          <p:nvPr/>
        </p:nvSpPr>
        <p:spPr>
          <a:xfrm>
            <a:off x="3891758" y="6108272"/>
            <a:ext cx="1392854" cy="646331"/>
          </a:xfrm>
          <a:prstGeom prst="rect">
            <a:avLst/>
          </a:prstGeom>
          <a:noFill/>
        </p:spPr>
        <p:txBody>
          <a:bodyPr wrap="square" rtlCol="0">
            <a:spAutoFit/>
          </a:bodyPr>
          <a:lstStyle/>
          <a:p>
            <a:r>
              <a:rPr lang="en-US" i="1" dirty="0"/>
              <a:t>Hard-disk drives</a:t>
            </a:r>
          </a:p>
        </p:txBody>
      </p:sp>
      <p:pic>
        <p:nvPicPr>
          <p:cNvPr id="13" name="Picture 12">
            <a:extLst>
              <a:ext uri="{FF2B5EF4-FFF2-40B4-BE49-F238E27FC236}">
                <a16:creationId xmlns:a16="http://schemas.microsoft.com/office/drawing/2014/main" id="{0FCDB745-AB14-4AD2-9956-E29E72A536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5053" y="5610028"/>
            <a:ext cx="1142070" cy="1143000"/>
          </a:xfrm>
          <a:prstGeom prst="rect">
            <a:avLst/>
          </a:prstGeom>
        </p:spPr>
      </p:pic>
      <p:sp>
        <p:nvSpPr>
          <p:cNvPr id="30" name="TextBox 29">
            <a:extLst>
              <a:ext uri="{FF2B5EF4-FFF2-40B4-BE49-F238E27FC236}">
                <a16:creationId xmlns:a16="http://schemas.microsoft.com/office/drawing/2014/main" id="{4728C1FE-057F-4E69-AE90-F184938368C3}"/>
              </a:ext>
            </a:extLst>
          </p:cNvPr>
          <p:cNvSpPr txBox="1"/>
          <p:nvPr/>
        </p:nvSpPr>
        <p:spPr>
          <a:xfrm>
            <a:off x="4554625" y="5610028"/>
            <a:ext cx="561973" cy="369332"/>
          </a:xfrm>
          <a:prstGeom prst="rect">
            <a:avLst/>
          </a:prstGeom>
          <a:noFill/>
        </p:spPr>
        <p:txBody>
          <a:bodyPr wrap="square" rtlCol="0">
            <a:spAutoFit/>
          </a:bodyPr>
          <a:lstStyle/>
          <a:p>
            <a:pPr algn="r"/>
            <a:r>
              <a:rPr lang="en-US" i="1" dirty="0"/>
              <a:t>PV</a:t>
            </a:r>
          </a:p>
        </p:txBody>
      </p:sp>
      <p:pic>
        <p:nvPicPr>
          <p:cNvPr id="17" name="Picture 16">
            <a:extLst>
              <a:ext uri="{FF2B5EF4-FFF2-40B4-BE49-F238E27FC236}">
                <a16:creationId xmlns:a16="http://schemas.microsoft.com/office/drawing/2014/main" id="{42BDDFC6-4F30-4D9D-A8E5-9D991C4FC3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3535" y="5610028"/>
            <a:ext cx="1143987" cy="1143000"/>
          </a:xfrm>
          <a:prstGeom prst="rect">
            <a:avLst/>
          </a:prstGeom>
        </p:spPr>
      </p:pic>
      <p:sp>
        <p:nvSpPr>
          <p:cNvPr id="33" name="TextBox 32">
            <a:extLst>
              <a:ext uri="{FF2B5EF4-FFF2-40B4-BE49-F238E27FC236}">
                <a16:creationId xmlns:a16="http://schemas.microsoft.com/office/drawing/2014/main" id="{E7AC051B-B4E4-4BF7-9671-B9B4E562BFC1}"/>
              </a:ext>
            </a:extLst>
          </p:cNvPr>
          <p:cNvSpPr txBox="1"/>
          <p:nvPr/>
        </p:nvSpPr>
        <p:spPr>
          <a:xfrm>
            <a:off x="6732992" y="5978328"/>
            <a:ext cx="714184" cy="369332"/>
          </a:xfrm>
          <a:prstGeom prst="rect">
            <a:avLst/>
          </a:prstGeom>
          <a:noFill/>
        </p:spPr>
        <p:txBody>
          <a:bodyPr wrap="square" rtlCol="0">
            <a:spAutoFit/>
          </a:bodyPr>
          <a:lstStyle/>
          <a:p>
            <a:pPr algn="r"/>
            <a:r>
              <a:rPr lang="en-US" i="1" dirty="0"/>
              <a:t>Wind</a:t>
            </a:r>
          </a:p>
        </p:txBody>
      </p:sp>
      <p:sp>
        <p:nvSpPr>
          <p:cNvPr id="34" name="TextBox 33">
            <a:extLst>
              <a:ext uri="{FF2B5EF4-FFF2-40B4-BE49-F238E27FC236}">
                <a16:creationId xmlns:a16="http://schemas.microsoft.com/office/drawing/2014/main" id="{BBB89544-3701-4748-BAA2-5C8B331DEE66}"/>
              </a:ext>
            </a:extLst>
          </p:cNvPr>
          <p:cNvSpPr txBox="1"/>
          <p:nvPr/>
        </p:nvSpPr>
        <p:spPr>
          <a:xfrm>
            <a:off x="-12933" y="6180430"/>
            <a:ext cx="1869048" cy="646331"/>
          </a:xfrm>
          <a:prstGeom prst="rect">
            <a:avLst/>
          </a:prstGeom>
          <a:noFill/>
        </p:spPr>
        <p:txBody>
          <a:bodyPr wrap="square" rtlCol="0">
            <a:spAutoFit/>
          </a:bodyPr>
          <a:lstStyle/>
          <a:p>
            <a:r>
              <a:rPr lang="en-US" sz="1200" u="sng" dirty="0"/>
              <a:t>Image sources:</a:t>
            </a:r>
            <a:r>
              <a:rPr lang="en-US" sz="1200" dirty="0"/>
              <a:t> NREL Image Gallery,  München and </a:t>
            </a:r>
            <a:r>
              <a:rPr lang="en-US" sz="1200" dirty="0" err="1"/>
              <a:t>Veit</a:t>
            </a:r>
            <a:r>
              <a:rPr lang="en-US" sz="1200" dirty="0"/>
              <a:t> (2017) </a:t>
            </a:r>
          </a:p>
        </p:txBody>
      </p:sp>
      <p:sp>
        <p:nvSpPr>
          <p:cNvPr id="2" name="TextBox 1">
            <a:extLst>
              <a:ext uri="{FF2B5EF4-FFF2-40B4-BE49-F238E27FC236}">
                <a16:creationId xmlns:a16="http://schemas.microsoft.com/office/drawing/2014/main" id="{DFE35180-842B-F56E-241F-58A1E41976AE}"/>
              </a:ext>
            </a:extLst>
          </p:cNvPr>
          <p:cNvSpPr txBox="1"/>
          <p:nvPr/>
        </p:nvSpPr>
        <p:spPr>
          <a:xfrm rot="20599276">
            <a:off x="7060256" y="4903592"/>
            <a:ext cx="2330399" cy="523220"/>
          </a:xfrm>
          <a:prstGeom prst="rect">
            <a:avLst/>
          </a:prstGeom>
          <a:noFill/>
        </p:spPr>
        <p:txBody>
          <a:bodyPr wrap="square" rtlCol="0">
            <a:spAutoFit/>
          </a:bodyPr>
          <a:lstStyle/>
          <a:p>
            <a:r>
              <a:rPr lang="en-US" sz="2800" b="1" dirty="0">
                <a:solidFill>
                  <a:srgbClr val="FF0000"/>
                </a:solidFill>
              </a:rPr>
              <a:t>+ PET bottles</a:t>
            </a:r>
          </a:p>
        </p:txBody>
      </p:sp>
      <p:sp>
        <p:nvSpPr>
          <p:cNvPr id="5" name="Title 1">
            <a:extLst>
              <a:ext uri="{FF2B5EF4-FFF2-40B4-BE49-F238E27FC236}">
                <a16:creationId xmlns:a16="http://schemas.microsoft.com/office/drawing/2014/main" id="{0B19CF06-811B-CF5D-C4A3-66CB33B76DE2}"/>
              </a:ext>
            </a:extLst>
          </p:cNvPr>
          <p:cNvSpPr txBox="1">
            <a:spLocks/>
          </p:cNvSpPr>
          <p:nvPr/>
        </p:nvSpPr>
        <p:spPr>
          <a:xfrm>
            <a:off x="609602" y="0"/>
            <a:ext cx="5498495" cy="1243013"/>
          </a:xfrm>
          <a:prstGeom prst="rect">
            <a:avLst/>
          </a:prstGeom>
          <a:solidFill>
            <a:srgbClr val="0079C1"/>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pPr algn="l"/>
            <a:r>
              <a:rPr lang="en-US" dirty="0"/>
              <a:t>Examples – ABM and CE</a:t>
            </a:r>
          </a:p>
        </p:txBody>
      </p:sp>
    </p:spTree>
    <p:extLst>
      <p:ext uri="{BB962C8B-B14F-4D97-AF65-F5344CB8AC3E}">
        <p14:creationId xmlns:p14="http://schemas.microsoft.com/office/powerpoint/2010/main" val="66912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9B3F1466-E2A5-47EF-BC4A-D5C2CDE68E45}"/>
              </a:ext>
            </a:extLst>
          </p:cNvPr>
          <p:cNvSpPr>
            <a:spLocks noGrp="1"/>
          </p:cNvSpPr>
          <p:nvPr>
            <p:ph type="body" sz="quarter" idx="10"/>
          </p:nvPr>
        </p:nvSpPr>
        <p:spPr>
          <a:xfrm>
            <a:off x="7172598" y="363557"/>
            <a:ext cx="4894158" cy="6316293"/>
          </a:xfrm>
        </p:spPr>
        <p:txBody>
          <a:bodyPr>
            <a:normAutofit/>
          </a:bodyPr>
          <a:lstStyle/>
          <a:p>
            <a:pPr marL="0" indent="0">
              <a:buNone/>
            </a:pPr>
            <a:r>
              <a:rPr lang="en-US" sz="2000" b="1" dirty="0"/>
              <a:t>Design concepts:</a:t>
            </a:r>
            <a:endParaRPr lang="en-US" sz="2000" dirty="0"/>
          </a:p>
          <a:p>
            <a:r>
              <a:rPr lang="en-US" sz="2000" dirty="0"/>
              <a:t>Model implementation:</a:t>
            </a:r>
          </a:p>
          <a:p>
            <a:pPr lvl="1"/>
            <a:r>
              <a:rPr lang="en-US" sz="1800" dirty="0"/>
              <a:t>Python with Mesa and </a:t>
            </a:r>
            <a:r>
              <a:rPr lang="en-US" sz="1800" dirty="0" err="1"/>
              <a:t>NetworkX</a:t>
            </a:r>
            <a:r>
              <a:rPr lang="en-US" sz="1800" dirty="0"/>
              <a:t> libraries (</a:t>
            </a:r>
            <a:r>
              <a:rPr lang="en-US" sz="1800" dirty="0">
                <a:hlinkClick r:id="rId3"/>
              </a:rPr>
              <a:t>Git here</a:t>
            </a:r>
            <a:r>
              <a:rPr lang="en-US" sz="1800" dirty="0"/>
              <a:t>)</a:t>
            </a:r>
          </a:p>
          <a:p>
            <a:pPr lvl="1"/>
            <a:r>
              <a:rPr lang="en-US" sz="1800" dirty="0"/>
              <a:t>Agent types are python classes (1 agent=1 class instance with instance methods (agents’ behavioral rules) and variables (agents’ characteristics)) </a:t>
            </a:r>
          </a:p>
          <a:p>
            <a:pPr lvl="1"/>
            <a:r>
              <a:rPr lang="en-US" sz="1800" dirty="0"/>
              <a:t>The model python module activate agents and collect outputs</a:t>
            </a:r>
          </a:p>
          <a:p>
            <a:pPr marL="400050"/>
            <a:r>
              <a:rPr lang="en-US" sz="2000" dirty="0"/>
              <a:t>Modular design: </a:t>
            </a:r>
          </a:p>
          <a:p>
            <a:pPr marL="800100" lvl="1"/>
            <a:r>
              <a:rPr lang="en-US" sz="1800" dirty="0"/>
              <a:t>Mesa enables easily adding new agent types to the model as new python modules</a:t>
            </a:r>
          </a:p>
          <a:p>
            <a:pPr marL="800100" lvl="1"/>
            <a:r>
              <a:rPr lang="en-US" sz="1800" dirty="0" err="1"/>
              <a:t>Networkx</a:t>
            </a:r>
            <a:r>
              <a:rPr lang="en-US" sz="1800" dirty="0"/>
              <a:t> facilitate the construction of networks to define agents’ relationships and include geographical elements</a:t>
            </a:r>
            <a:endParaRPr lang="en-US" sz="2000" dirty="0"/>
          </a:p>
          <a:p>
            <a:pPr marL="342900"/>
            <a:r>
              <a:rPr lang="en-US" sz="2000" dirty="0"/>
              <a:t>Simulations:</a:t>
            </a:r>
          </a:p>
          <a:p>
            <a:pPr marL="800100" lvl="1"/>
            <a:r>
              <a:rPr lang="en-US" sz="1800" dirty="0"/>
              <a:t>Time step = 1 year</a:t>
            </a:r>
          </a:p>
          <a:p>
            <a:pPr marL="800100" lvl="1"/>
            <a:r>
              <a:rPr lang="en-US" sz="1800" dirty="0"/>
              <a:t>Studied period = 2020-2050</a:t>
            </a:r>
          </a:p>
          <a:p>
            <a:pPr marL="800100" lvl="1"/>
            <a:r>
              <a:rPr lang="en-US" sz="1800" dirty="0"/>
              <a:t>Scope: the United States</a:t>
            </a:r>
          </a:p>
          <a:p>
            <a:pPr lvl="1"/>
            <a:endParaRPr lang="en-US" sz="1800" dirty="0"/>
          </a:p>
          <a:p>
            <a:pPr marL="457200" lvl="1" indent="0">
              <a:buNone/>
            </a:pPr>
            <a:endParaRPr lang="en-US" sz="1800" dirty="0"/>
          </a:p>
        </p:txBody>
      </p:sp>
      <p:sp>
        <p:nvSpPr>
          <p:cNvPr id="8" name="Title 1">
            <a:extLst>
              <a:ext uri="{FF2B5EF4-FFF2-40B4-BE49-F238E27FC236}">
                <a16:creationId xmlns:a16="http://schemas.microsoft.com/office/drawing/2014/main" id="{9E893220-948A-4A5E-A2AB-A529B7D37EF1}"/>
              </a:ext>
            </a:extLst>
          </p:cNvPr>
          <p:cNvSpPr>
            <a:spLocks noGrp="1"/>
          </p:cNvSpPr>
          <p:nvPr>
            <p:ph type="title"/>
          </p:nvPr>
        </p:nvSpPr>
        <p:spPr>
          <a:xfrm>
            <a:off x="609602" y="3"/>
            <a:ext cx="5498495" cy="1243013"/>
          </a:xfrm>
        </p:spPr>
        <p:txBody>
          <a:bodyPr>
            <a:normAutofit/>
          </a:bodyPr>
          <a:lstStyle/>
          <a:p>
            <a:pPr algn="l"/>
            <a:r>
              <a:rPr lang="en-US" dirty="0"/>
              <a:t>Examples – ABM and CE</a:t>
            </a:r>
          </a:p>
        </p:txBody>
      </p:sp>
      <p:pic>
        <p:nvPicPr>
          <p:cNvPr id="5" name="Picture 4">
            <a:extLst>
              <a:ext uri="{FF2B5EF4-FFF2-40B4-BE49-F238E27FC236}">
                <a16:creationId xmlns:a16="http://schemas.microsoft.com/office/drawing/2014/main" id="{FA4B8AF8-F45C-4245-A1B1-FF7B64B438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31" t="6741" r="4804" b="7416"/>
          <a:stretch/>
        </p:blipFill>
        <p:spPr bwMode="auto">
          <a:xfrm>
            <a:off x="609602" y="1465610"/>
            <a:ext cx="6308991" cy="52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4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B19CF06-811B-CF5D-C4A3-66CB33B76DE2}"/>
              </a:ext>
            </a:extLst>
          </p:cNvPr>
          <p:cNvSpPr txBox="1">
            <a:spLocks/>
          </p:cNvSpPr>
          <p:nvPr/>
        </p:nvSpPr>
        <p:spPr>
          <a:xfrm>
            <a:off x="609602" y="-19050"/>
            <a:ext cx="5498495" cy="1243013"/>
          </a:xfrm>
          <a:prstGeom prst="rect">
            <a:avLst/>
          </a:prstGeom>
          <a:solidFill>
            <a:srgbClr val="0079C1"/>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pPr algn="l"/>
            <a:r>
              <a:rPr lang="en-US" dirty="0"/>
              <a:t>Examples – ABM and CE</a:t>
            </a:r>
          </a:p>
        </p:txBody>
      </p:sp>
      <p:pic>
        <p:nvPicPr>
          <p:cNvPr id="4" name="Picture 3">
            <a:extLst>
              <a:ext uri="{FF2B5EF4-FFF2-40B4-BE49-F238E27FC236}">
                <a16:creationId xmlns:a16="http://schemas.microsoft.com/office/drawing/2014/main" id="{97B193CD-CFAD-A19F-D368-0A9E5F212E5A}"/>
              </a:ext>
            </a:extLst>
          </p:cNvPr>
          <p:cNvPicPr>
            <a:picLocks noChangeAspect="1"/>
          </p:cNvPicPr>
          <p:nvPr/>
        </p:nvPicPr>
        <p:blipFill>
          <a:blip r:embed="rId3"/>
          <a:stretch>
            <a:fillRect/>
          </a:stretch>
        </p:blipFill>
        <p:spPr>
          <a:xfrm>
            <a:off x="7266412" y="95250"/>
            <a:ext cx="4315986" cy="6086475"/>
          </a:xfrm>
          <a:prstGeom prst="rect">
            <a:avLst/>
          </a:prstGeom>
        </p:spPr>
      </p:pic>
      <p:pic>
        <p:nvPicPr>
          <p:cNvPr id="9" name="Picture 8">
            <a:extLst>
              <a:ext uri="{FF2B5EF4-FFF2-40B4-BE49-F238E27FC236}">
                <a16:creationId xmlns:a16="http://schemas.microsoft.com/office/drawing/2014/main" id="{AB234F30-B04C-5605-E958-A4C6A1EF3B82}"/>
              </a:ext>
            </a:extLst>
          </p:cNvPr>
          <p:cNvPicPr>
            <a:picLocks noChangeAspect="1"/>
          </p:cNvPicPr>
          <p:nvPr/>
        </p:nvPicPr>
        <p:blipFill>
          <a:blip r:embed="rId4"/>
          <a:stretch>
            <a:fillRect/>
          </a:stretch>
        </p:blipFill>
        <p:spPr>
          <a:xfrm>
            <a:off x="726875" y="1821744"/>
            <a:ext cx="5263948" cy="4941006"/>
          </a:xfrm>
          <a:prstGeom prst="rect">
            <a:avLst/>
          </a:prstGeom>
        </p:spPr>
      </p:pic>
      <p:sp>
        <p:nvSpPr>
          <p:cNvPr id="11" name="TextBox 10">
            <a:extLst>
              <a:ext uri="{FF2B5EF4-FFF2-40B4-BE49-F238E27FC236}">
                <a16:creationId xmlns:a16="http://schemas.microsoft.com/office/drawing/2014/main" id="{BF8024B7-8642-282C-4DF8-692297FF211C}"/>
              </a:ext>
            </a:extLst>
          </p:cNvPr>
          <p:cNvSpPr txBox="1"/>
          <p:nvPr/>
        </p:nvSpPr>
        <p:spPr>
          <a:xfrm>
            <a:off x="7266412" y="6208752"/>
            <a:ext cx="4793431" cy="553998"/>
          </a:xfrm>
          <a:prstGeom prst="rect">
            <a:avLst/>
          </a:prstGeom>
          <a:noFill/>
        </p:spPr>
        <p:txBody>
          <a:bodyPr wrap="square">
            <a:spAutoFit/>
          </a:bodyPr>
          <a:lstStyle/>
          <a:p>
            <a:pPr marR="0"/>
            <a:r>
              <a:rPr lang="en-US" sz="1000" dirty="0">
                <a:latin typeface="Calibri" panose="020F0502020204030204" pitchFamily="34" charset="0"/>
              </a:rPr>
              <a:t>Walzberg, J., Frayret, J.-M., Eberle, A. L., Carpenter, A., &amp; Heath, G. (2023). Agent-based modeling and simulation for the circular economy: Lessons learned and path forward. </a:t>
            </a:r>
            <a:r>
              <a:rPr lang="en-US" sz="1000" i="1" dirty="0">
                <a:latin typeface="Calibri" panose="020F0502020204030204" pitchFamily="34" charset="0"/>
              </a:rPr>
              <a:t>Journal of Industrial Ecology, n/a(n/a). </a:t>
            </a:r>
            <a:r>
              <a:rPr lang="en-US" sz="1000" i="1" dirty="0" err="1">
                <a:latin typeface="Calibri" panose="020F0502020204030204" pitchFamily="34" charset="0"/>
              </a:rPr>
              <a:t>doi:https</a:t>
            </a:r>
            <a:r>
              <a:rPr lang="en-US" sz="1000" i="1" dirty="0">
                <a:latin typeface="Calibri" panose="020F0502020204030204" pitchFamily="34" charset="0"/>
              </a:rPr>
              <a:t>://doi.org/10.1111/jiec.13423</a:t>
            </a:r>
          </a:p>
        </p:txBody>
      </p:sp>
      <p:sp>
        <p:nvSpPr>
          <p:cNvPr id="12" name="Text Placeholder 2">
            <a:extLst>
              <a:ext uri="{FF2B5EF4-FFF2-40B4-BE49-F238E27FC236}">
                <a16:creationId xmlns:a16="http://schemas.microsoft.com/office/drawing/2014/main" id="{0E044B8A-EB71-4DF6-9347-86A1D385D309}"/>
              </a:ext>
            </a:extLst>
          </p:cNvPr>
          <p:cNvSpPr>
            <a:spLocks noGrp="1"/>
          </p:cNvSpPr>
          <p:nvPr>
            <p:ph type="body" sz="quarter" idx="10"/>
          </p:nvPr>
        </p:nvSpPr>
        <p:spPr>
          <a:xfrm>
            <a:off x="609602" y="1381781"/>
            <a:ext cx="9731827" cy="4941006"/>
          </a:xfrm>
        </p:spPr>
        <p:txBody>
          <a:bodyPr>
            <a:normAutofit/>
          </a:bodyPr>
          <a:lstStyle/>
          <a:p>
            <a:r>
              <a:rPr lang="en-US" sz="2000" dirty="0"/>
              <a:t>Many ABM have been developed to study circularity:</a:t>
            </a:r>
          </a:p>
          <a:p>
            <a:endParaRPr lang="en-US" sz="2000" dirty="0">
              <a:solidFill>
                <a:srgbClr val="000000"/>
              </a:solidFill>
            </a:endParaRPr>
          </a:p>
        </p:txBody>
      </p:sp>
    </p:spTree>
    <p:extLst>
      <p:ext uri="{BB962C8B-B14F-4D97-AF65-F5344CB8AC3E}">
        <p14:creationId xmlns:p14="http://schemas.microsoft.com/office/powerpoint/2010/main" val="201270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B19CF06-811B-CF5D-C4A3-66CB33B76DE2}"/>
              </a:ext>
            </a:extLst>
          </p:cNvPr>
          <p:cNvSpPr txBox="1">
            <a:spLocks/>
          </p:cNvSpPr>
          <p:nvPr/>
        </p:nvSpPr>
        <p:spPr>
          <a:xfrm>
            <a:off x="609602" y="-19050"/>
            <a:ext cx="5498495" cy="1243013"/>
          </a:xfrm>
          <a:prstGeom prst="rect">
            <a:avLst/>
          </a:prstGeom>
          <a:solidFill>
            <a:srgbClr val="0079C1"/>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pPr algn="l"/>
            <a:r>
              <a:rPr lang="en-US" dirty="0"/>
              <a:t>Examples – ABM and machine learning</a:t>
            </a:r>
          </a:p>
        </p:txBody>
      </p:sp>
      <p:sp>
        <p:nvSpPr>
          <p:cNvPr id="12" name="Text Placeholder 2">
            <a:extLst>
              <a:ext uri="{FF2B5EF4-FFF2-40B4-BE49-F238E27FC236}">
                <a16:creationId xmlns:a16="http://schemas.microsoft.com/office/drawing/2014/main" id="{0E044B8A-EB71-4DF6-9347-86A1D385D309}"/>
              </a:ext>
            </a:extLst>
          </p:cNvPr>
          <p:cNvSpPr>
            <a:spLocks noGrp="1"/>
          </p:cNvSpPr>
          <p:nvPr>
            <p:ph type="body" sz="quarter" idx="10"/>
          </p:nvPr>
        </p:nvSpPr>
        <p:spPr>
          <a:xfrm>
            <a:off x="609602" y="1381781"/>
            <a:ext cx="11153773" cy="4941006"/>
          </a:xfrm>
        </p:spPr>
        <p:txBody>
          <a:bodyPr>
            <a:normAutofit/>
          </a:bodyPr>
          <a:lstStyle/>
          <a:p>
            <a:r>
              <a:rPr lang="en-US" sz="2000" dirty="0"/>
              <a:t>Combining ML and ABM is a recent trend that has several advantages (Rand, 2019), either to: </a:t>
            </a:r>
          </a:p>
          <a:p>
            <a:pPr lvl="1">
              <a:buFont typeface="Arial" panose="020B0604020202020204" pitchFamily="34" charset="0"/>
              <a:buChar char="•"/>
            </a:pPr>
            <a:r>
              <a:rPr lang="en-US" sz="1800" dirty="0"/>
              <a:t>Explore ABM’s parameter space (</a:t>
            </a:r>
            <a:r>
              <a:rPr lang="en-US" sz="1800" dirty="0" err="1"/>
              <a:t>Vadhati</a:t>
            </a:r>
            <a:r>
              <a:rPr lang="en-US" sz="1800" dirty="0"/>
              <a:t> et al. 2019).</a:t>
            </a:r>
          </a:p>
          <a:p>
            <a:pPr lvl="1">
              <a:buFont typeface="Arial" panose="020B0604020202020204" pitchFamily="34" charset="0"/>
              <a:buChar char="•"/>
            </a:pPr>
            <a:r>
              <a:rPr lang="en-US" sz="1800" dirty="0"/>
              <a:t>Design ABM’s behavioral rules (Zhang et al. 2016).</a:t>
            </a:r>
          </a:p>
          <a:p>
            <a:pPr lvl="1">
              <a:buFont typeface="Arial" panose="020B0604020202020204" pitchFamily="34" charset="0"/>
              <a:buChar char="•"/>
            </a:pPr>
            <a:endParaRPr lang="en-US" sz="1800" dirty="0"/>
          </a:p>
          <a:p>
            <a:r>
              <a:rPr lang="en-US" sz="2000" dirty="0"/>
              <a:t>Machine learning (ML) algorithm can help explore an ABM in depth faster:</a:t>
            </a:r>
          </a:p>
          <a:p>
            <a:pPr lvl="1"/>
            <a:r>
              <a:rPr lang="en-US" sz="1800" dirty="0">
                <a:sym typeface="Wingdings" panose="05000000000000000000" pitchFamily="2" charset="2"/>
              </a:rPr>
              <a:t> The training dataset is generated with the ABM (e.g., using Sobol sequences to cover as much of the parameter space as possible with the minimum number of samples).</a:t>
            </a:r>
          </a:p>
          <a:p>
            <a:pPr lvl="1"/>
            <a:r>
              <a:rPr lang="en-US" sz="1800" dirty="0">
                <a:sym typeface="Wingdings" panose="05000000000000000000" pitchFamily="2" charset="2"/>
              </a:rPr>
              <a:t>The ML algorithm can generate results for parameter combinations not initially run with the ABM.</a:t>
            </a:r>
            <a:endParaRPr lang="en-US" sz="1800" dirty="0"/>
          </a:p>
          <a:p>
            <a:pPr lvl="1">
              <a:buFont typeface="Arial" panose="020B0604020202020204" pitchFamily="34" charset="0"/>
              <a:buChar char="•"/>
            </a:pPr>
            <a:endParaRPr lang="en-US" sz="1800" dirty="0"/>
          </a:p>
          <a:p>
            <a:endParaRPr lang="en-US" sz="2000" dirty="0">
              <a:solidFill>
                <a:srgbClr val="000000"/>
              </a:solidFill>
            </a:endParaRPr>
          </a:p>
        </p:txBody>
      </p:sp>
      <p:pic>
        <p:nvPicPr>
          <p:cNvPr id="2" name="Picture 1">
            <a:extLst>
              <a:ext uri="{FF2B5EF4-FFF2-40B4-BE49-F238E27FC236}">
                <a16:creationId xmlns:a16="http://schemas.microsoft.com/office/drawing/2014/main" id="{0916B556-A02C-07DF-26AA-C36B5F487BD2}"/>
              </a:ext>
            </a:extLst>
          </p:cNvPr>
          <p:cNvPicPr>
            <a:picLocks noChangeAspect="1"/>
          </p:cNvPicPr>
          <p:nvPr/>
        </p:nvPicPr>
        <p:blipFill>
          <a:blip r:embed="rId3"/>
          <a:stretch>
            <a:fillRect/>
          </a:stretch>
        </p:blipFill>
        <p:spPr>
          <a:xfrm>
            <a:off x="609602" y="3985733"/>
            <a:ext cx="7128150" cy="2644647"/>
          </a:xfrm>
          <a:prstGeom prst="rect">
            <a:avLst/>
          </a:prstGeom>
        </p:spPr>
      </p:pic>
      <p:sp>
        <p:nvSpPr>
          <p:cNvPr id="3" name="TextBox 2">
            <a:extLst>
              <a:ext uri="{FF2B5EF4-FFF2-40B4-BE49-F238E27FC236}">
                <a16:creationId xmlns:a16="http://schemas.microsoft.com/office/drawing/2014/main" id="{10FF237E-70C3-8F35-9337-DD9ABA7C7CDD}"/>
              </a:ext>
            </a:extLst>
          </p:cNvPr>
          <p:cNvSpPr txBox="1"/>
          <p:nvPr/>
        </p:nvSpPr>
        <p:spPr>
          <a:xfrm>
            <a:off x="7737752" y="4153894"/>
            <a:ext cx="4216198" cy="2308324"/>
          </a:xfrm>
          <a:prstGeom prst="rect">
            <a:avLst/>
          </a:prstGeom>
          <a:noFill/>
        </p:spPr>
        <p:txBody>
          <a:bodyPr wrap="square">
            <a:spAutoFit/>
          </a:bodyPr>
          <a:lstStyle/>
          <a:p>
            <a:pPr algn="ctr"/>
            <a:r>
              <a:rPr lang="en-US" b="1" i="1" dirty="0"/>
              <a:t>With the help of a machine learning metamodel, a Sobol sensitivity analysis is conducted for the PV case study:</a:t>
            </a:r>
            <a:r>
              <a:rPr lang="en-US" i="1" dirty="0"/>
              <a:t> 2810 parameter combinations (Sobol sequences) were used to train a neural network. The Neural network is then used to generate 70000 samples, enabling a robust Sobol sensitivity analysis.</a:t>
            </a:r>
          </a:p>
        </p:txBody>
      </p:sp>
      <p:sp>
        <p:nvSpPr>
          <p:cNvPr id="7" name="TextBox 6">
            <a:extLst>
              <a:ext uri="{FF2B5EF4-FFF2-40B4-BE49-F238E27FC236}">
                <a16:creationId xmlns:a16="http://schemas.microsoft.com/office/drawing/2014/main" id="{EEDB70DE-BF88-A064-CA6F-4866ADFAA597}"/>
              </a:ext>
            </a:extLst>
          </p:cNvPr>
          <p:cNvSpPr txBox="1"/>
          <p:nvPr/>
        </p:nvSpPr>
        <p:spPr>
          <a:xfrm>
            <a:off x="609602" y="6557785"/>
            <a:ext cx="10801348" cy="247915"/>
          </a:xfrm>
          <a:prstGeom prst="rect">
            <a:avLst/>
          </a:prstGeom>
          <a:noFill/>
        </p:spPr>
        <p:txBody>
          <a:bodyPr wrap="square">
            <a:spAutoFit/>
          </a:bodyPr>
          <a:lstStyle/>
          <a:p>
            <a:pPr marR="0"/>
            <a:r>
              <a:rPr lang="en-US" sz="1000" dirty="0">
                <a:latin typeface="Calibri" panose="020F0502020204030204" pitchFamily="34" charset="0"/>
              </a:rPr>
              <a:t>Walzberg, J., Carpenter, A., &amp; Heath, G. A. (2021). Role of the social factors in success of solar photovoltaic reuse and recycle </a:t>
            </a:r>
            <a:r>
              <a:rPr lang="en-US" sz="1000" dirty="0" err="1">
                <a:latin typeface="Calibri" panose="020F0502020204030204" pitchFamily="34" charset="0"/>
              </a:rPr>
              <a:t>programmes</a:t>
            </a:r>
            <a:r>
              <a:rPr lang="en-US" sz="1000" dirty="0">
                <a:latin typeface="Calibri" panose="020F0502020204030204" pitchFamily="34" charset="0"/>
              </a:rPr>
              <a:t>. </a:t>
            </a:r>
            <a:r>
              <a:rPr lang="en-US" sz="1000" i="1" dirty="0">
                <a:latin typeface="Calibri" panose="020F0502020204030204" pitchFamily="34" charset="0"/>
              </a:rPr>
              <a:t>Nature Energy. doi:10.1038/s41560-021-00888-5</a:t>
            </a:r>
          </a:p>
        </p:txBody>
      </p:sp>
    </p:spTree>
    <p:extLst>
      <p:ext uri="{BB962C8B-B14F-4D97-AF65-F5344CB8AC3E}">
        <p14:creationId xmlns:p14="http://schemas.microsoft.com/office/powerpoint/2010/main" val="4270353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B19CF06-811B-CF5D-C4A3-66CB33B76DE2}"/>
              </a:ext>
            </a:extLst>
          </p:cNvPr>
          <p:cNvSpPr txBox="1">
            <a:spLocks/>
          </p:cNvSpPr>
          <p:nvPr/>
        </p:nvSpPr>
        <p:spPr>
          <a:xfrm>
            <a:off x="609602" y="-19050"/>
            <a:ext cx="5498495" cy="1243013"/>
          </a:xfrm>
          <a:prstGeom prst="rect">
            <a:avLst/>
          </a:prstGeom>
          <a:solidFill>
            <a:srgbClr val="0079C1"/>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pPr algn="l"/>
            <a:r>
              <a:rPr lang="en-US" dirty="0"/>
              <a:t>Examples – ABM and machine learning</a:t>
            </a:r>
          </a:p>
        </p:txBody>
      </p:sp>
      <p:sp>
        <p:nvSpPr>
          <p:cNvPr id="12" name="Text Placeholder 2">
            <a:extLst>
              <a:ext uri="{FF2B5EF4-FFF2-40B4-BE49-F238E27FC236}">
                <a16:creationId xmlns:a16="http://schemas.microsoft.com/office/drawing/2014/main" id="{0E044B8A-EB71-4DF6-9347-86A1D385D309}"/>
              </a:ext>
            </a:extLst>
          </p:cNvPr>
          <p:cNvSpPr>
            <a:spLocks noGrp="1"/>
          </p:cNvSpPr>
          <p:nvPr>
            <p:ph type="body" sz="quarter" idx="10"/>
          </p:nvPr>
        </p:nvSpPr>
        <p:spPr>
          <a:xfrm>
            <a:off x="609602" y="1381781"/>
            <a:ext cx="5576886" cy="4941006"/>
          </a:xfrm>
        </p:spPr>
        <p:txBody>
          <a:bodyPr>
            <a:normAutofit/>
          </a:bodyPr>
          <a:lstStyle/>
          <a:p>
            <a:pPr marL="285750" indent="-285750" fontAlgn="ctr">
              <a:buFont typeface="Arial" panose="020B0604020202020204" pitchFamily="34" charset="0"/>
              <a:buChar char="•"/>
            </a:pPr>
            <a:r>
              <a:rPr lang="en-US" sz="2000" b="1" dirty="0">
                <a:latin typeface="Calibri" panose="020F0502020204030204" pitchFamily="34" charset="0"/>
              </a:rPr>
              <a:t>Wind acceptance model:</a:t>
            </a:r>
            <a:r>
              <a:rPr lang="en-US" sz="2000" dirty="0">
                <a:latin typeface="Calibri" panose="020F0502020204030204" pitchFamily="34" charset="0"/>
              </a:rPr>
              <a:t> uses an ABM framework and a reinforcement learning (RL) algorithm to minimize potential delays due to contention while maximizing power generation:</a:t>
            </a:r>
          </a:p>
          <a:p>
            <a:pPr marL="742950" lvl="1" indent="-285750" fontAlgn="ctr">
              <a:buFont typeface="Arial" panose="020B0604020202020204" pitchFamily="34" charset="0"/>
              <a:buChar char="•"/>
            </a:pPr>
            <a:r>
              <a:rPr lang="en-US" sz="1800" dirty="0">
                <a:latin typeface="Calibri" panose="020F0502020204030204" pitchFamily="34" charset="0"/>
              </a:rPr>
              <a:t>Agents are used to model wind plant projects heterogeneity (e.g., regarding their number of turbines and installed capacity) and siting decisions (including their consequences in term of delays or successful siting).</a:t>
            </a:r>
          </a:p>
          <a:p>
            <a:pPr marL="742950" lvl="1" indent="-285750" fontAlgn="ctr">
              <a:buFont typeface="Arial" panose="020B0604020202020204" pitchFamily="34" charset="0"/>
              <a:buChar char="•"/>
            </a:pPr>
            <a:r>
              <a:rPr lang="en-US" sz="1800" dirty="0">
                <a:latin typeface="Calibri" panose="020F0502020204030204" pitchFamily="34" charset="0"/>
              </a:rPr>
              <a:t>RL (the Q-learning algorithm in our case) provides a means to optimize those decisions. The Q-learning algorithm is applied in a top-down way (i.e., one Q-table rather than agents having individual Q-tables).</a:t>
            </a:r>
          </a:p>
          <a:p>
            <a:pPr lvl="1">
              <a:buFont typeface="Arial" panose="020B0604020202020204" pitchFamily="34" charset="0"/>
              <a:buChar char="•"/>
            </a:pPr>
            <a:endParaRPr lang="en-US" sz="1800" dirty="0"/>
          </a:p>
          <a:p>
            <a:endParaRPr lang="en-US" sz="2000" dirty="0">
              <a:solidFill>
                <a:srgbClr val="000000"/>
              </a:solidFill>
            </a:endParaRPr>
          </a:p>
        </p:txBody>
      </p:sp>
      <p:sp>
        <p:nvSpPr>
          <p:cNvPr id="6" name="TextBox 5">
            <a:extLst>
              <a:ext uri="{FF2B5EF4-FFF2-40B4-BE49-F238E27FC236}">
                <a16:creationId xmlns:a16="http://schemas.microsoft.com/office/drawing/2014/main" id="{E666C369-0AEB-2A0D-5920-E5932C631EC3}"/>
              </a:ext>
            </a:extLst>
          </p:cNvPr>
          <p:cNvSpPr txBox="1"/>
          <p:nvPr/>
        </p:nvSpPr>
        <p:spPr>
          <a:xfrm>
            <a:off x="609602" y="6457890"/>
            <a:ext cx="11153773" cy="400110"/>
          </a:xfrm>
          <a:prstGeom prst="rect">
            <a:avLst/>
          </a:prstGeom>
          <a:noFill/>
        </p:spPr>
        <p:txBody>
          <a:bodyPr wrap="square">
            <a:spAutoFit/>
          </a:bodyPr>
          <a:lstStyle/>
          <a:p>
            <a:pPr marR="0"/>
            <a:r>
              <a:rPr lang="en-US" sz="1000" dirty="0">
                <a:latin typeface="Calibri" panose="020F0502020204030204" pitchFamily="34" charset="0"/>
              </a:rPr>
              <a:t>Walzberg, J., &amp; Eberle, A. (2023). Modeling </a:t>
            </a:r>
            <a:r>
              <a:rPr lang="en-US" sz="1000" dirty="0" err="1">
                <a:latin typeface="Calibri" panose="020F0502020204030204" pitchFamily="34" charset="0"/>
              </a:rPr>
              <a:t>Systems&amp;rsquo</a:t>
            </a:r>
            <a:r>
              <a:rPr lang="en-US" sz="1000" dirty="0">
                <a:latin typeface="Calibri" panose="020F0502020204030204" pitchFamily="34" charset="0"/>
              </a:rPr>
              <a:t>; Disruption and Social </a:t>
            </a:r>
            <a:r>
              <a:rPr lang="en-US" sz="1000" dirty="0" err="1">
                <a:latin typeface="Calibri" panose="020F0502020204030204" pitchFamily="34" charset="0"/>
              </a:rPr>
              <a:t>Acceptance&amp;mdash;A</a:t>
            </a:r>
            <a:r>
              <a:rPr lang="en-US" sz="1000" dirty="0">
                <a:latin typeface="Calibri" panose="020F0502020204030204" pitchFamily="34" charset="0"/>
              </a:rPr>
              <a:t> Proof-of-Concept Leveraging Reinforcement Learning. </a:t>
            </a:r>
            <a:r>
              <a:rPr lang="en-US" sz="1000" i="1" dirty="0">
                <a:latin typeface="Calibri" panose="020F0502020204030204" pitchFamily="34" charset="0"/>
              </a:rPr>
              <a:t>Sustainability, 15(13), 10231. Retrieved from https://www.mdpi.com/2071-1050/15/13/10231</a:t>
            </a:r>
          </a:p>
        </p:txBody>
      </p:sp>
      <p:pic>
        <p:nvPicPr>
          <p:cNvPr id="9" name="Picture 8">
            <a:extLst>
              <a:ext uri="{FF2B5EF4-FFF2-40B4-BE49-F238E27FC236}">
                <a16:creationId xmlns:a16="http://schemas.microsoft.com/office/drawing/2014/main" id="{B56B635A-109F-0842-45E5-75FB8B777C75}"/>
              </a:ext>
            </a:extLst>
          </p:cNvPr>
          <p:cNvPicPr>
            <a:picLocks noChangeAspect="1"/>
          </p:cNvPicPr>
          <p:nvPr/>
        </p:nvPicPr>
        <p:blipFill>
          <a:blip r:embed="rId3"/>
          <a:stretch>
            <a:fillRect/>
          </a:stretch>
        </p:blipFill>
        <p:spPr>
          <a:xfrm>
            <a:off x="6186488" y="135103"/>
            <a:ext cx="5968768" cy="5133975"/>
          </a:xfrm>
          <a:prstGeom prst="rect">
            <a:avLst/>
          </a:prstGeom>
        </p:spPr>
      </p:pic>
      <p:sp>
        <p:nvSpPr>
          <p:cNvPr id="10" name="TextBox 9">
            <a:extLst>
              <a:ext uri="{FF2B5EF4-FFF2-40B4-BE49-F238E27FC236}">
                <a16:creationId xmlns:a16="http://schemas.microsoft.com/office/drawing/2014/main" id="{FB0609BD-8AA9-F25F-7BD1-382DE35BD376}"/>
              </a:ext>
            </a:extLst>
          </p:cNvPr>
          <p:cNvSpPr txBox="1"/>
          <p:nvPr/>
        </p:nvSpPr>
        <p:spPr>
          <a:xfrm>
            <a:off x="609602" y="5241639"/>
            <a:ext cx="11410948" cy="1200329"/>
          </a:xfrm>
          <a:prstGeom prst="rect">
            <a:avLst/>
          </a:prstGeom>
          <a:noFill/>
        </p:spPr>
        <p:txBody>
          <a:bodyPr wrap="square">
            <a:spAutoFit/>
          </a:bodyPr>
          <a:lstStyle/>
          <a:p>
            <a:pPr algn="ctr"/>
            <a:r>
              <a:rPr lang="en-US" b="1" i="1" dirty="0"/>
              <a:t>Agents make optimal decisions through reinforcement learning. </a:t>
            </a:r>
            <a:r>
              <a:rPr lang="en-US" i="1" dirty="0"/>
              <a:t>Contention risks (A), wind resources (D) and siting according to the trained (B,C) and nontrained (E,F) RL model measured by the number of turbines and power generation across Illinois. Agents trained with the RL algorithm learned to avoid siting locations where contention risks are high and to seek siting locations with high wind speed.</a:t>
            </a:r>
          </a:p>
        </p:txBody>
      </p:sp>
    </p:spTree>
    <p:extLst>
      <p:ext uri="{BB962C8B-B14F-4D97-AF65-F5344CB8AC3E}">
        <p14:creationId xmlns:p14="http://schemas.microsoft.com/office/powerpoint/2010/main" val="2342739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541345-DEDB-2C45-ADC5-A14B3B486189}"/>
              </a:ext>
            </a:extLst>
          </p:cNvPr>
          <p:cNvSpPr>
            <a:spLocks noGrp="1"/>
          </p:cNvSpPr>
          <p:nvPr>
            <p:ph type="title"/>
          </p:nvPr>
        </p:nvSpPr>
        <p:spPr>
          <a:xfrm>
            <a:off x="2180994" y="1541609"/>
            <a:ext cx="7191606" cy="2068823"/>
          </a:xfrm>
        </p:spPr>
        <p:txBody>
          <a:bodyPr/>
          <a:lstStyle/>
          <a:p>
            <a:r>
              <a:rPr lang="en-US" sz="3200" dirty="0"/>
              <a:t>ABM of household recycling behaviors</a:t>
            </a:r>
          </a:p>
        </p:txBody>
      </p:sp>
    </p:spTree>
    <p:extLst>
      <p:ext uri="{BB962C8B-B14F-4D97-AF65-F5344CB8AC3E}">
        <p14:creationId xmlns:p14="http://schemas.microsoft.com/office/powerpoint/2010/main" val="205173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Problem Statement</a:t>
            </a:r>
          </a:p>
        </p:txBody>
      </p:sp>
      <p:sp>
        <p:nvSpPr>
          <p:cNvPr id="3" name="Content Placeholder 2">
            <a:extLst>
              <a:ext uri="{FF2B5EF4-FFF2-40B4-BE49-F238E27FC236}">
                <a16:creationId xmlns:a16="http://schemas.microsoft.com/office/drawing/2014/main" id="{6354C826-53AD-4025-BF5D-6CF7680E7BD4}"/>
              </a:ext>
            </a:extLst>
          </p:cNvPr>
          <p:cNvSpPr>
            <a:spLocks noGrp="1"/>
          </p:cNvSpPr>
          <p:nvPr>
            <p:ph idx="1"/>
          </p:nvPr>
        </p:nvSpPr>
        <p:spPr>
          <a:xfrm>
            <a:off x="838200" y="1451814"/>
            <a:ext cx="10515600" cy="4725149"/>
          </a:xfrm>
        </p:spPr>
        <p:txBody>
          <a:bodyPr vert="horz" lIns="91440" tIns="45720" rIns="91440" bIns="45720" rtlCol="0" anchor="t">
            <a:normAutofit/>
          </a:bodyPr>
          <a:lstStyle/>
          <a:p>
            <a:r>
              <a:rPr lang="en-US" sz="1800" dirty="0">
                <a:latin typeface="Arial"/>
                <a:ea typeface="+mn-lt"/>
                <a:cs typeface="Arial"/>
              </a:rPr>
              <a:t>The US recycling rate has plateaued in the past few years; if anything, it is decreasing slightly.</a:t>
            </a:r>
          </a:p>
          <a:p>
            <a:pPr lvl="1">
              <a:buFont typeface="Courier New" panose="02070309020205020404" pitchFamily="49" charset="0"/>
              <a:buChar char="o"/>
            </a:pPr>
            <a:r>
              <a:rPr lang="en-US" sz="1600" dirty="0">
                <a:latin typeface="Arial"/>
                <a:ea typeface="+mn-lt"/>
                <a:cs typeface="Arial"/>
              </a:rPr>
              <a:t>In 2018 about 32% of the 292 million tons of MSW was sent to recycling and composting programs.</a:t>
            </a:r>
          </a:p>
          <a:p>
            <a:pPr lvl="1">
              <a:buFont typeface="Courier New" panose="020B0604020202020204" pitchFamily="34" charset="0"/>
              <a:buChar char="o"/>
            </a:pPr>
            <a:r>
              <a:rPr lang="en-US" sz="1600" dirty="0">
                <a:latin typeface="Arial"/>
                <a:ea typeface="+mn-lt"/>
                <a:cs typeface="Arial"/>
              </a:rPr>
              <a:t>The US MSW recycling rate lags behind other developed countries (e.g., Switzerland = 51%, UK = 43%).</a:t>
            </a:r>
            <a:endParaRPr lang="en-US" sz="2000" dirty="0">
              <a:latin typeface="Arial"/>
              <a:ea typeface="+mn-lt"/>
              <a:cs typeface="Arial"/>
            </a:endParaRPr>
          </a:p>
          <a:p>
            <a:pPr lvl="1">
              <a:buFont typeface="Courier New" panose="020B0604020202020204" pitchFamily="34" charset="0"/>
              <a:buChar char="o"/>
            </a:pPr>
            <a:r>
              <a:rPr lang="en-US" sz="1600" dirty="0">
                <a:latin typeface="Arial"/>
                <a:ea typeface="+mn-lt"/>
                <a:cs typeface="Arial"/>
              </a:rPr>
              <a:t>Contamination issues hinder recycling.</a:t>
            </a:r>
            <a:endParaRPr lang="en-US" sz="2000" dirty="0">
              <a:latin typeface="Arial"/>
              <a:ea typeface="+mn-lt"/>
              <a:cs typeface="Arial"/>
            </a:endParaRPr>
          </a:p>
          <a:p>
            <a:pPr lvl="1">
              <a:buFont typeface="Courier New" panose="020B0604020202020204" pitchFamily="34" charset="0"/>
              <a:buChar char="o"/>
            </a:pPr>
            <a:r>
              <a:rPr lang="en-US" sz="1600" dirty="0">
                <a:latin typeface="Arial"/>
                <a:ea typeface="+mn-lt"/>
                <a:cs typeface="Arial"/>
              </a:rPr>
              <a:t>Recycling behaviors are highly contextual making “one-size-fits-all” solutions sub-optimal.</a:t>
            </a:r>
            <a:endParaRPr lang="en-US" sz="2000" dirty="0">
              <a:latin typeface="Arial"/>
              <a:cs typeface="Arial"/>
            </a:endParaRPr>
          </a:p>
          <a:p>
            <a:endParaRPr lang="en-US" sz="1600" dirty="0">
              <a:latin typeface="Arial"/>
              <a:cs typeface="Arial"/>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26</a:t>
            </a:fld>
            <a:endParaRPr lang="en-US">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flipV="1">
            <a:off x="837353" y="1326969"/>
            <a:ext cx="7743008" cy="14151"/>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pic>
        <p:nvPicPr>
          <p:cNvPr id="5" name="Picture 6">
            <a:extLst>
              <a:ext uri="{FF2B5EF4-FFF2-40B4-BE49-F238E27FC236}">
                <a16:creationId xmlns:a16="http://schemas.microsoft.com/office/drawing/2014/main" id="{3A5C2614-6106-41B1-A04B-716177292F33}"/>
              </a:ext>
            </a:extLst>
          </p:cNvPr>
          <p:cNvPicPr>
            <a:picLocks noChangeAspect="1"/>
          </p:cNvPicPr>
          <p:nvPr/>
        </p:nvPicPr>
        <p:blipFill>
          <a:blip r:embed="rId2"/>
          <a:stretch>
            <a:fillRect/>
          </a:stretch>
        </p:blipFill>
        <p:spPr>
          <a:xfrm>
            <a:off x="2999119" y="3387468"/>
            <a:ext cx="6193764" cy="3159818"/>
          </a:xfrm>
          <a:prstGeom prst="rect">
            <a:avLst/>
          </a:prstGeom>
        </p:spPr>
      </p:pic>
    </p:spTree>
    <p:extLst>
      <p:ext uri="{BB962C8B-B14F-4D97-AF65-F5344CB8AC3E}">
        <p14:creationId xmlns:p14="http://schemas.microsoft.com/office/powerpoint/2010/main" val="3922206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llplastic_v2.png">
            <a:extLst>
              <a:ext uri="{FF2B5EF4-FFF2-40B4-BE49-F238E27FC236}">
                <a16:creationId xmlns:a16="http://schemas.microsoft.com/office/drawing/2014/main" id="{3A57B5B3-4ED1-4EF4-8423-590859E2FBDF}"/>
              </a:ext>
            </a:extLst>
          </p:cNvPr>
          <p:cNvPicPr>
            <a:picLocks noChangeAspect="1"/>
          </p:cNvPicPr>
          <p:nvPr/>
        </p:nvPicPr>
        <p:blipFill>
          <a:blip r:embed="rId2"/>
          <a:stretch>
            <a:fillRect/>
          </a:stretch>
        </p:blipFill>
        <p:spPr>
          <a:xfrm>
            <a:off x="582038" y="1549575"/>
            <a:ext cx="11027923" cy="5037882"/>
          </a:xfrm>
          <a:prstGeom prst="rect">
            <a:avLst/>
          </a:prstGeom>
        </p:spPr>
      </p:pic>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a:xfrm>
            <a:off x="417786" y="-150540"/>
            <a:ext cx="10515600" cy="1325563"/>
          </a:xfrm>
        </p:spPr>
        <p:txBody>
          <a:bodyPr>
            <a:normAutofit/>
          </a:bodyPr>
          <a:lstStyle/>
          <a:p>
            <a:r>
              <a:rPr lang="en-US" sz="3600">
                <a:latin typeface="Arial"/>
                <a:cs typeface="Arial"/>
              </a:rPr>
              <a:t>Overarching framework summary</a:t>
            </a: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27</a:t>
            </a:fld>
            <a:endParaRPr lang="en-US">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a:cxnSpLocks/>
          </p:cNvCxnSpPr>
          <p:nvPr/>
        </p:nvCxnSpPr>
        <p:spPr>
          <a:xfrm flipV="1">
            <a:off x="506732" y="861055"/>
            <a:ext cx="6735732" cy="1"/>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36D81C-2FD1-744A-AFD4-30FC6249FB65}"/>
              </a:ext>
            </a:extLst>
          </p:cNvPr>
          <p:cNvSpPr txBox="1"/>
          <p:nvPr/>
        </p:nvSpPr>
        <p:spPr>
          <a:xfrm>
            <a:off x="5630761" y="3626057"/>
            <a:ext cx="2149121" cy="830997"/>
          </a:xfrm>
          <a:prstGeom prst="rect">
            <a:avLst/>
          </a:prstGeom>
          <a:noFill/>
          <a:ln w="28575">
            <a:solidFill>
              <a:srgbClr val="FF0000"/>
            </a:solidFill>
          </a:ln>
        </p:spPr>
        <p:txBody>
          <a:bodyPr wrap="square" lIns="91440" tIns="45720" rIns="91440" bIns="45720" rtlCol="0" anchor="t">
            <a:spAutoFit/>
          </a:bodyPr>
          <a:lstStyle/>
          <a:p>
            <a:r>
              <a:rPr lang="en-US" sz="1600" dirty="0">
                <a:solidFill>
                  <a:srgbClr val="E69F00"/>
                </a:solidFill>
                <a:latin typeface="Arial"/>
                <a:cs typeface="Arial"/>
              </a:rPr>
              <a:t>Collection is modeled with Agent-Based modeling (ABM)</a:t>
            </a:r>
          </a:p>
        </p:txBody>
      </p:sp>
      <p:sp>
        <p:nvSpPr>
          <p:cNvPr id="21" name="TextBox 20">
            <a:extLst>
              <a:ext uri="{FF2B5EF4-FFF2-40B4-BE49-F238E27FC236}">
                <a16:creationId xmlns:a16="http://schemas.microsoft.com/office/drawing/2014/main" id="{21CC45AC-DB36-4944-9A36-4FF43D3D6165}"/>
              </a:ext>
            </a:extLst>
          </p:cNvPr>
          <p:cNvSpPr txBox="1"/>
          <p:nvPr/>
        </p:nvSpPr>
        <p:spPr>
          <a:xfrm>
            <a:off x="4464924" y="6237224"/>
            <a:ext cx="3020605" cy="584775"/>
          </a:xfrm>
          <a:prstGeom prst="rect">
            <a:avLst/>
          </a:prstGeom>
          <a:noFill/>
        </p:spPr>
        <p:txBody>
          <a:bodyPr wrap="square" lIns="91440" tIns="45720" rIns="91440" bIns="45720" rtlCol="0" anchor="t">
            <a:spAutoFit/>
          </a:bodyPr>
          <a:lstStyle/>
          <a:p>
            <a:r>
              <a:rPr lang="en-US" sz="1600" dirty="0">
                <a:solidFill>
                  <a:srgbClr val="000000"/>
                </a:solidFill>
                <a:latin typeface="Arial"/>
                <a:cs typeface="Arial"/>
              </a:rPr>
              <a:t>Different recycling technologies are modeled</a:t>
            </a:r>
          </a:p>
        </p:txBody>
      </p:sp>
      <p:sp>
        <p:nvSpPr>
          <p:cNvPr id="18" name="TextBox 17">
            <a:extLst>
              <a:ext uri="{FF2B5EF4-FFF2-40B4-BE49-F238E27FC236}">
                <a16:creationId xmlns:a16="http://schemas.microsoft.com/office/drawing/2014/main" id="{D6898DA7-FC82-431D-B3E0-4E0ECAB478E9}"/>
              </a:ext>
            </a:extLst>
          </p:cNvPr>
          <p:cNvSpPr txBox="1"/>
          <p:nvPr/>
        </p:nvSpPr>
        <p:spPr>
          <a:xfrm>
            <a:off x="6992433" y="895765"/>
            <a:ext cx="3067824" cy="830997"/>
          </a:xfrm>
          <a:prstGeom prst="rect">
            <a:avLst/>
          </a:prstGeom>
          <a:noFill/>
        </p:spPr>
        <p:txBody>
          <a:bodyPr wrap="square" lIns="91440" tIns="45720" rIns="91440" bIns="45720" rtlCol="0" anchor="t">
            <a:spAutoFit/>
          </a:bodyPr>
          <a:lstStyle/>
          <a:p>
            <a:r>
              <a:rPr lang="en-US" sz="1600" dirty="0">
                <a:solidFill>
                  <a:srgbClr val="009E73"/>
                </a:solidFill>
                <a:latin typeface="Arial"/>
                <a:cs typeface="Arial"/>
              </a:rPr>
              <a:t>End-of-life pathways are compared with the Plastic Parallel Pathways Platform (4P)</a:t>
            </a:r>
          </a:p>
        </p:txBody>
      </p:sp>
      <p:pic>
        <p:nvPicPr>
          <p:cNvPr id="3" name="Picture 4">
            <a:extLst>
              <a:ext uri="{FF2B5EF4-FFF2-40B4-BE49-F238E27FC236}">
                <a16:creationId xmlns:a16="http://schemas.microsoft.com/office/drawing/2014/main" id="{A79A1F64-54D6-4596-826F-AF22311ABD13}"/>
              </a:ext>
            </a:extLst>
          </p:cNvPr>
          <p:cNvPicPr>
            <a:picLocks noChangeAspect="1"/>
          </p:cNvPicPr>
          <p:nvPr/>
        </p:nvPicPr>
        <p:blipFill>
          <a:blip r:embed="rId3"/>
          <a:stretch>
            <a:fillRect/>
          </a:stretch>
        </p:blipFill>
        <p:spPr>
          <a:xfrm>
            <a:off x="9978074" y="507518"/>
            <a:ext cx="1770435" cy="1062261"/>
          </a:xfrm>
          <a:prstGeom prst="rect">
            <a:avLst/>
          </a:prstGeom>
        </p:spPr>
      </p:pic>
      <p:sp>
        <p:nvSpPr>
          <p:cNvPr id="5" name="TextBox 4">
            <a:extLst>
              <a:ext uri="{FF2B5EF4-FFF2-40B4-BE49-F238E27FC236}">
                <a16:creationId xmlns:a16="http://schemas.microsoft.com/office/drawing/2014/main" id="{7D1762DF-3E81-641C-487F-13C7A69260F2}"/>
              </a:ext>
            </a:extLst>
          </p:cNvPr>
          <p:cNvSpPr txBox="1"/>
          <p:nvPr/>
        </p:nvSpPr>
        <p:spPr>
          <a:xfrm>
            <a:off x="582037" y="1038648"/>
            <a:ext cx="6246145" cy="646331"/>
          </a:xfrm>
          <a:prstGeom prst="rect">
            <a:avLst/>
          </a:prstGeom>
          <a:noFill/>
        </p:spPr>
        <p:txBody>
          <a:bodyPr wrap="square" rtlCol="0">
            <a:spAutoFit/>
          </a:bodyPr>
          <a:lstStyle/>
          <a:p>
            <a:r>
              <a:rPr lang="en-US" b="1" i="1" dirty="0"/>
              <a:t>Framework currently focuses on PET bottles but could be applied to any material</a:t>
            </a:r>
          </a:p>
        </p:txBody>
      </p:sp>
    </p:spTree>
    <p:extLst>
      <p:ext uri="{BB962C8B-B14F-4D97-AF65-F5344CB8AC3E}">
        <p14:creationId xmlns:p14="http://schemas.microsoft.com/office/powerpoint/2010/main" val="524406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Agent-based modeling – Background</a:t>
            </a:r>
            <a:endParaRPr lang="en-US" sz="3600" dirty="0">
              <a:cs typeface="Calibri Light"/>
            </a:endParaRPr>
          </a:p>
        </p:txBody>
      </p:sp>
      <p:sp>
        <p:nvSpPr>
          <p:cNvPr id="3" name="Content Placeholder 2">
            <a:extLst>
              <a:ext uri="{FF2B5EF4-FFF2-40B4-BE49-F238E27FC236}">
                <a16:creationId xmlns:a16="http://schemas.microsoft.com/office/drawing/2014/main" id="{6354C826-53AD-4025-BF5D-6CF7680E7BD4}"/>
              </a:ext>
            </a:extLst>
          </p:cNvPr>
          <p:cNvSpPr>
            <a:spLocks noGrp="1"/>
          </p:cNvSpPr>
          <p:nvPr>
            <p:ph idx="1"/>
          </p:nvPr>
        </p:nvSpPr>
        <p:spPr>
          <a:xfrm>
            <a:off x="849406" y="1527084"/>
            <a:ext cx="10515600" cy="2007828"/>
          </a:xfrm>
        </p:spPr>
        <p:txBody>
          <a:bodyPr vert="horz" lIns="91440" tIns="45720" rIns="91440" bIns="45720" rtlCol="0" anchor="t">
            <a:noAutofit/>
          </a:bodyPr>
          <a:lstStyle/>
          <a:p>
            <a:r>
              <a:rPr lang="en-US" sz="1800" dirty="0">
                <a:latin typeface="Arial"/>
                <a:ea typeface="+mn-lt"/>
                <a:cs typeface="Arial"/>
              </a:rPr>
              <a:t>Many factors may affect people’s recycling behaviors (Raghu &amp; Rodrigues, 2020): </a:t>
            </a:r>
            <a:endParaRPr lang="en-US" sz="2400" dirty="0">
              <a:latin typeface="Arial"/>
              <a:ea typeface="+mn-lt"/>
              <a:cs typeface="Arial"/>
            </a:endParaRPr>
          </a:p>
          <a:p>
            <a:pPr lvl="1">
              <a:buFont typeface="Courier New" panose="020B0604020202020204" pitchFamily="34" charset="0"/>
              <a:buChar char="o"/>
            </a:pPr>
            <a:r>
              <a:rPr lang="en-US" sz="1600" dirty="0">
                <a:latin typeface="Arial"/>
                <a:ea typeface="+mn-lt"/>
                <a:cs typeface="Arial"/>
              </a:rPr>
              <a:t>Psychological factors.</a:t>
            </a:r>
          </a:p>
          <a:p>
            <a:pPr lvl="1">
              <a:buFont typeface="Courier New" panose="020B0604020202020204" pitchFamily="34" charset="0"/>
              <a:buChar char="o"/>
            </a:pPr>
            <a:r>
              <a:rPr lang="en-US" sz="1600" dirty="0">
                <a:latin typeface="Arial"/>
                <a:ea typeface="+mn-lt"/>
                <a:cs typeface="Arial"/>
              </a:rPr>
              <a:t>Situational factors.</a:t>
            </a:r>
          </a:p>
          <a:p>
            <a:pPr lvl="1">
              <a:buFont typeface="Courier New" panose="020B0604020202020204" pitchFamily="34" charset="0"/>
              <a:buChar char="o"/>
            </a:pPr>
            <a:r>
              <a:rPr lang="en-US" sz="1600" dirty="0">
                <a:latin typeface="Arial"/>
                <a:ea typeface="+mn-lt"/>
                <a:cs typeface="Arial"/>
              </a:rPr>
              <a:t>Community factors. </a:t>
            </a:r>
          </a:p>
          <a:p>
            <a:pPr lvl="1">
              <a:buFont typeface="Courier New" panose="020B0604020202020204" pitchFamily="34" charset="0"/>
              <a:buChar char="o"/>
            </a:pPr>
            <a:r>
              <a:rPr lang="en-US" sz="1600" dirty="0">
                <a:latin typeface="Arial"/>
                <a:ea typeface="+mn-lt"/>
                <a:cs typeface="Arial"/>
              </a:rPr>
              <a:t>Demographic factors. </a:t>
            </a:r>
            <a:endParaRPr lang="en-US" sz="1600" dirty="0">
              <a:latin typeface="Arial"/>
              <a:cs typeface="Arial"/>
            </a:endParaRPr>
          </a:p>
          <a:p>
            <a:pPr lvl="1">
              <a:buFont typeface="Courier New" panose="020B0604020202020204" pitchFamily="34" charset="0"/>
              <a:buChar char="o"/>
            </a:pPr>
            <a:endParaRPr lang="en-US" sz="1600" dirty="0">
              <a:latin typeface="Arial"/>
              <a:cs typeface="Arial"/>
            </a:endParaRPr>
          </a:p>
          <a:p>
            <a:endParaRPr lang="en-US" sz="1800" dirty="0">
              <a:latin typeface="Arial"/>
              <a:cs typeface="Arial"/>
            </a:endParaRPr>
          </a:p>
          <a:p>
            <a:endParaRPr lang="en-US" sz="1600" dirty="0">
              <a:latin typeface="Arial"/>
              <a:cs typeface="Arial"/>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28</a:t>
            </a:fld>
            <a:endParaRPr lang="en-US">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a:off x="845819" y="1341120"/>
            <a:ext cx="7773247" cy="7620"/>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4FE35C24-D9C1-49BB-8F3B-115B42C2D5F7}"/>
              </a:ext>
            </a:extLst>
          </p:cNvPr>
          <p:cNvSpPr txBox="1">
            <a:spLocks/>
          </p:cNvSpPr>
          <p:nvPr/>
        </p:nvSpPr>
        <p:spPr>
          <a:xfrm>
            <a:off x="846826" y="3458894"/>
            <a:ext cx="4440047" cy="328741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a:ea typeface="+mn-lt"/>
                <a:cs typeface="Arial"/>
              </a:rPr>
              <a:t>Geiger et al. quantitative meta-analysis of factors affecting recycling behaviors:</a:t>
            </a:r>
            <a:endParaRPr lang="en-US" sz="2400" dirty="0">
              <a:latin typeface="Arial"/>
              <a:ea typeface="+mn-lt"/>
              <a:cs typeface="Arial"/>
            </a:endParaRPr>
          </a:p>
          <a:p>
            <a:pPr lvl="1">
              <a:buFont typeface="Courier New" panose="020B0604020202020204" pitchFamily="34" charset="0"/>
              <a:buChar char="o"/>
            </a:pPr>
            <a:r>
              <a:rPr lang="en-US" sz="1600" dirty="0">
                <a:latin typeface="Arial"/>
                <a:ea typeface="+mn-lt"/>
                <a:cs typeface="Arial"/>
              </a:rPr>
              <a:t>Analyzed </a:t>
            </a:r>
            <a:r>
              <a:rPr lang="en-US" sz="1600" b="1" dirty="0">
                <a:latin typeface="Arial"/>
                <a:ea typeface="+mn-lt"/>
                <a:cs typeface="Arial"/>
              </a:rPr>
              <a:t>91 empirical studies</a:t>
            </a:r>
            <a:r>
              <a:rPr lang="en-US" sz="1600" dirty="0">
                <a:latin typeface="Arial"/>
                <a:ea typeface="+mn-lt"/>
                <a:cs typeface="Arial"/>
              </a:rPr>
              <a:t>.</a:t>
            </a:r>
          </a:p>
          <a:p>
            <a:pPr lvl="1">
              <a:buFont typeface="Courier New" panose="020B0604020202020204" pitchFamily="34" charset="0"/>
              <a:buChar char="o"/>
            </a:pPr>
            <a:r>
              <a:rPr lang="en-US" sz="1600" dirty="0">
                <a:latin typeface="Arial"/>
                <a:ea typeface="+mn-lt"/>
                <a:cs typeface="Arial"/>
              </a:rPr>
              <a:t>Psychological and situational factors can be targeted to up recycling: </a:t>
            </a:r>
          </a:p>
          <a:p>
            <a:pPr lvl="2">
              <a:buFont typeface="Wingdings" panose="020B0604020202020204" pitchFamily="34" charset="0"/>
              <a:buChar char="§"/>
            </a:pPr>
            <a:r>
              <a:rPr lang="en-US" sz="1600" dirty="0">
                <a:latin typeface="Arial"/>
                <a:ea typeface="+mn-lt"/>
                <a:cs typeface="Arial"/>
              </a:rPr>
              <a:t>Reducing traveled distance (e.g., by developing curbside recycling programs).</a:t>
            </a:r>
          </a:p>
          <a:p>
            <a:pPr lvl="2">
              <a:buFont typeface="Wingdings" panose="020B0604020202020204" pitchFamily="34" charset="0"/>
              <a:buChar char="§"/>
            </a:pPr>
            <a:r>
              <a:rPr lang="en-US" sz="1600" dirty="0">
                <a:latin typeface="Arial"/>
                <a:ea typeface="+mn-lt"/>
                <a:cs typeface="Arial"/>
              </a:rPr>
              <a:t>Providing information feedback (e.g., via inspection and cart tagging in Olympia, WA).</a:t>
            </a:r>
            <a:endParaRPr lang="en-US" sz="1600" dirty="0">
              <a:latin typeface="Arial"/>
              <a:cs typeface="Arial"/>
            </a:endParaRPr>
          </a:p>
          <a:p>
            <a:endParaRPr lang="en-US" sz="1800" dirty="0">
              <a:latin typeface="Arial"/>
              <a:cs typeface="Arial"/>
            </a:endParaRPr>
          </a:p>
          <a:p>
            <a:endParaRPr lang="en-US" sz="1800" dirty="0">
              <a:latin typeface="Arial"/>
              <a:cs typeface="Arial"/>
            </a:endParaRPr>
          </a:p>
          <a:p>
            <a:endParaRPr lang="en-US" sz="1600" dirty="0">
              <a:latin typeface="Arial"/>
              <a:cs typeface="Arial"/>
            </a:endParaRPr>
          </a:p>
        </p:txBody>
      </p:sp>
      <p:pic>
        <p:nvPicPr>
          <p:cNvPr id="10" name="Picture 10">
            <a:extLst>
              <a:ext uri="{FF2B5EF4-FFF2-40B4-BE49-F238E27FC236}">
                <a16:creationId xmlns:a16="http://schemas.microsoft.com/office/drawing/2014/main" id="{726DD4E3-8B3F-42E9-962E-949175E26F1A}"/>
              </a:ext>
            </a:extLst>
          </p:cNvPr>
          <p:cNvPicPr>
            <a:picLocks noChangeAspect="1"/>
          </p:cNvPicPr>
          <p:nvPr/>
        </p:nvPicPr>
        <p:blipFill>
          <a:blip r:embed="rId2"/>
          <a:stretch>
            <a:fillRect/>
          </a:stretch>
        </p:blipFill>
        <p:spPr>
          <a:xfrm>
            <a:off x="5576658" y="2531678"/>
            <a:ext cx="6409426" cy="3140362"/>
          </a:xfrm>
          <a:prstGeom prst="rect">
            <a:avLst/>
          </a:prstGeom>
        </p:spPr>
      </p:pic>
      <p:sp>
        <p:nvSpPr>
          <p:cNvPr id="11" name="Content Placeholder 2">
            <a:extLst>
              <a:ext uri="{FF2B5EF4-FFF2-40B4-BE49-F238E27FC236}">
                <a16:creationId xmlns:a16="http://schemas.microsoft.com/office/drawing/2014/main" id="{F5CFBB07-CDB8-4F82-A361-3B71B7621759}"/>
              </a:ext>
            </a:extLst>
          </p:cNvPr>
          <p:cNvSpPr txBox="1">
            <a:spLocks/>
          </p:cNvSpPr>
          <p:nvPr/>
        </p:nvSpPr>
        <p:spPr>
          <a:xfrm>
            <a:off x="5784170" y="5783233"/>
            <a:ext cx="6403675" cy="45507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a:latin typeface="Arial"/>
                <a:ea typeface="+mn-lt"/>
                <a:cs typeface="Arial"/>
              </a:rPr>
              <a:t>Effect sizes of some of the psychological and situational factors affecting recycling identified in Geiger et al., 2019 meta-analysis – error bars = 95% confidence interval </a:t>
            </a:r>
            <a:endParaRPr lang="en-US" sz="1200">
              <a:latin typeface="Arial"/>
              <a:cs typeface="Arial"/>
            </a:endParaRPr>
          </a:p>
        </p:txBody>
      </p:sp>
    </p:spTree>
    <p:extLst>
      <p:ext uri="{BB962C8B-B14F-4D97-AF65-F5344CB8AC3E}">
        <p14:creationId xmlns:p14="http://schemas.microsoft.com/office/powerpoint/2010/main" val="2079255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Agent-based modeling – Background</a:t>
            </a:r>
            <a:endParaRPr lang="en-US" sz="3600" dirty="0">
              <a:cs typeface="Calibri Light"/>
            </a:endParaRPr>
          </a:p>
        </p:txBody>
      </p:sp>
      <p:sp>
        <p:nvSpPr>
          <p:cNvPr id="3" name="Content Placeholder 2">
            <a:extLst>
              <a:ext uri="{FF2B5EF4-FFF2-40B4-BE49-F238E27FC236}">
                <a16:creationId xmlns:a16="http://schemas.microsoft.com/office/drawing/2014/main" id="{6354C826-53AD-4025-BF5D-6CF7680E7BD4}"/>
              </a:ext>
            </a:extLst>
          </p:cNvPr>
          <p:cNvSpPr>
            <a:spLocks noGrp="1"/>
          </p:cNvSpPr>
          <p:nvPr>
            <p:ph idx="1"/>
          </p:nvPr>
        </p:nvSpPr>
        <p:spPr>
          <a:xfrm>
            <a:off x="838200" y="1784819"/>
            <a:ext cx="10515600" cy="1649241"/>
          </a:xfrm>
        </p:spPr>
        <p:txBody>
          <a:bodyPr vert="horz" lIns="91440" tIns="45720" rIns="91440" bIns="45720" rtlCol="0" anchor="t">
            <a:normAutofit/>
          </a:bodyPr>
          <a:lstStyle/>
          <a:p>
            <a:r>
              <a:rPr lang="en-US" sz="1800" dirty="0">
                <a:latin typeface="Arial"/>
                <a:ea typeface="+mn-lt"/>
                <a:cs typeface="Arial"/>
              </a:rPr>
              <a:t>Examples of behavioral interventions:</a:t>
            </a:r>
            <a:endParaRPr lang="en-US" sz="2400" dirty="0">
              <a:latin typeface="Arial"/>
              <a:ea typeface="+mn-lt"/>
              <a:cs typeface="Arial"/>
            </a:endParaRPr>
          </a:p>
          <a:p>
            <a:endParaRPr lang="en-US" sz="1800" dirty="0">
              <a:latin typeface="Arial"/>
              <a:ea typeface="+mn-lt"/>
              <a:cs typeface="Arial"/>
            </a:endParaRPr>
          </a:p>
          <a:p>
            <a:endParaRPr lang="en-US" sz="1600" dirty="0">
              <a:latin typeface="Arial"/>
              <a:cs typeface="Arial"/>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29</a:t>
            </a:fld>
            <a:endParaRPr lang="en-US">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flipV="1">
            <a:off x="837353" y="1331807"/>
            <a:ext cx="7646246" cy="9313"/>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pic>
        <p:nvPicPr>
          <p:cNvPr id="5" name="Picture 6">
            <a:extLst>
              <a:ext uri="{FF2B5EF4-FFF2-40B4-BE49-F238E27FC236}">
                <a16:creationId xmlns:a16="http://schemas.microsoft.com/office/drawing/2014/main" id="{84EE4B9D-1EB6-437F-9A17-0C895282E4DA}"/>
              </a:ext>
            </a:extLst>
          </p:cNvPr>
          <p:cNvPicPr>
            <a:picLocks noChangeAspect="1"/>
          </p:cNvPicPr>
          <p:nvPr/>
        </p:nvPicPr>
        <p:blipFill>
          <a:blip r:embed="rId2"/>
          <a:stretch>
            <a:fillRect/>
          </a:stretch>
        </p:blipFill>
        <p:spPr>
          <a:xfrm>
            <a:off x="1388853" y="3518046"/>
            <a:ext cx="4152181" cy="2726134"/>
          </a:xfrm>
          <a:prstGeom prst="rect">
            <a:avLst/>
          </a:prstGeom>
        </p:spPr>
      </p:pic>
      <p:pic>
        <p:nvPicPr>
          <p:cNvPr id="7" name="Picture 8">
            <a:extLst>
              <a:ext uri="{FF2B5EF4-FFF2-40B4-BE49-F238E27FC236}">
                <a16:creationId xmlns:a16="http://schemas.microsoft.com/office/drawing/2014/main" id="{DBC97AF2-028A-4B75-A968-89CA650E9CE3}"/>
              </a:ext>
            </a:extLst>
          </p:cNvPr>
          <p:cNvPicPr>
            <a:picLocks noChangeAspect="1"/>
          </p:cNvPicPr>
          <p:nvPr/>
        </p:nvPicPr>
        <p:blipFill>
          <a:blip r:embed="rId3"/>
          <a:stretch>
            <a:fillRect/>
          </a:stretch>
        </p:blipFill>
        <p:spPr>
          <a:xfrm>
            <a:off x="7412965" y="1946283"/>
            <a:ext cx="3418935" cy="3353621"/>
          </a:xfrm>
          <a:prstGeom prst="rect">
            <a:avLst/>
          </a:prstGeom>
        </p:spPr>
      </p:pic>
      <p:sp>
        <p:nvSpPr>
          <p:cNvPr id="9" name="TextBox 8">
            <a:extLst>
              <a:ext uri="{FF2B5EF4-FFF2-40B4-BE49-F238E27FC236}">
                <a16:creationId xmlns:a16="http://schemas.microsoft.com/office/drawing/2014/main" id="{05A0276D-BD52-41C6-871E-F8A36C706E46}"/>
              </a:ext>
            </a:extLst>
          </p:cNvPr>
          <p:cNvSpPr txBox="1"/>
          <p:nvPr/>
        </p:nvSpPr>
        <p:spPr>
          <a:xfrm>
            <a:off x="842513" y="2438400"/>
            <a:ext cx="50890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Information feedback (via inspection and cart tagging) in Olympia, WA </a:t>
            </a:r>
          </a:p>
          <a:p>
            <a:r>
              <a:rPr lang="en-US" dirty="0">
                <a:latin typeface="Arial"/>
                <a:cs typeface="Arial"/>
              </a:rPr>
              <a:t>Source: </a:t>
            </a:r>
            <a:r>
              <a:rPr lang="en-US" dirty="0">
                <a:latin typeface="Arial"/>
                <a:cs typeface="Arial"/>
                <a:hlinkClick r:id="rId4"/>
              </a:rPr>
              <a:t>https://resource-recycling.com</a:t>
            </a:r>
          </a:p>
        </p:txBody>
      </p:sp>
      <p:sp>
        <p:nvSpPr>
          <p:cNvPr id="13" name="TextBox 12">
            <a:extLst>
              <a:ext uri="{FF2B5EF4-FFF2-40B4-BE49-F238E27FC236}">
                <a16:creationId xmlns:a16="http://schemas.microsoft.com/office/drawing/2014/main" id="{FA6B19C8-EF8C-4FE4-83AC-360595CDFEFE}"/>
              </a:ext>
            </a:extLst>
          </p:cNvPr>
          <p:cNvSpPr txBox="1"/>
          <p:nvPr/>
        </p:nvSpPr>
        <p:spPr>
          <a:xfrm>
            <a:off x="7028372" y="5302667"/>
            <a:ext cx="43211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Composting bins in Montréal, Canada</a:t>
            </a:r>
          </a:p>
          <a:p>
            <a:r>
              <a:rPr lang="en-US">
                <a:latin typeface="Arial"/>
                <a:cs typeface="Arial"/>
              </a:rPr>
              <a:t>Source: </a:t>
            </a:r>
            <a:r>
              <a:rPr lang="en-US">
                <a:latin typeface="Arial"/>
                <a:cs typeface="Arial"/>
                <a:hlinkClick r:id="rId5"/>
              </a:rPr>
              <a:t>https://www.shutterstock.com</a:t>
            </a:r>
          </a:p>
        </p:txBody>
      </p:sp>
    </p:spTree>
    <p:extLst>
      <p:ext uri="{BB962C8B-B14F-4D97-AF65-F5344CB8AC3E}">
        <p14:creationId xmlns:p14="http://schemas.microsoft.com/office/powerpoint/2010/main" val="2585728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541345-DEDB-2C45-ADC5-A14B3B486189}"/>
              </a:ext>
            </a:extLst>
          </p:cNvPr>
          <p:cNvSpPr>
            <a:spLocks noGrp="1"/>
          </p:cNvSpPr>
          <p:nvPr>
            <p:ph type="title"/>
          </p:nvPr>
        </p:nvSpPr>
        <p:spPr>
          <a:xfrm>
            <a:off x="2180994" y="1541609"/>
            <a:ext cx="5639303" cy="2068823"/>
          </a:xfrm>
        </p:spPr>
        <p:txBody>
          <a:bodyPr/>
          <a:lstStyle/>
          <a:p>
            <a:r>
              <a:rPr lang="en-US" dirty="0"/>
              <a:t>Background</a:t>
            </a:r>
          </a:p>
        </p:txBody>
      </p:sp>
    </p:spTree>
    <p:extLst>
      <p:ext uri="{BB962C8B-B14F-4D97-AF65-F5344CB8AC3E}">
        <p14:creationId xmlns:p14="http://schemas.microsoft.com/office/powerpoint/2010/main" val="505399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ED42426-9A59-C2B6-7818-818F4B55D9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47" t="5650" r="8409" b="5723"/>
          <a:stretch/>
        </p:blipFill>
        <p:spPr bwMode="auto">
          <a:xfrm>
            <a:off x="8772073" y="911659"/>
            <a:ext cx="3057128" cy="383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Agent behavioral rules</a:t>
            </a:r>
            <a:endParaRPr lang="en-US" sz="3600" dirty="0">
              <a:cs typeface="Calibri Light"/>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30</a:t>
            </a:fld>
            <a:endParaRPr lang="en-US">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a:off x="845819" y="1341120"/>
            <a:ext cx="7773247" cy="7620"/>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15DC849-5C5E-ECF5-F87B-8E95D9A561CF}"/>
              </a:ext>
            </a:extLst>
          </p:cNvPr>
          <p:cNvSpPr/>
          <p:nvPr/>
        </p:nvSpPr>
        <p:spPr>
          <a:xfrm>
            <a:off x="625045" y="1853967"/>
            <a:ext cx="6281034" cy="4370427"/>
          </a:xfrm>
          <a:prstGeom prst="rect">
            <a:avLst/>
          </a:prstGeom>
        </p:spPr>
        <p:txBody>
          <a:bodyPr wrap="square">
            <a:spAutoFit/>
          </a:bodyPr>
          <a:lstStyle/>
          <a:p>
            <a:pPr marL="285750" indent="-285750">
              <a:buFont typeface="Arial" panose="020B0604020202020204" pitchFamily="34" charset="0"/>
              <a:buChar char="•"/>
            </a:pPr>
            <a:r>
              <a:rPr lang="en-US" sz="2000" b="1" dirty="0">
                <a:ea typeface="+mn-lt"/>
                <a:cs typeface="Arial"/>
              </a:rPr>
              <a:t>ABM’s objective:</a:t>
            </a:r>
            <a:r>
              <a:rPr lang="en-US" sz="2000" dirty="0">
                <a:ea typeface="+mn-lt"/>
                <a:cs typeface="Arial"/>
              </a:rPr>
              <a:t> model household recycling behaviors under different intervention scenarios.</a:t>
            </a:r>
          </a:p>
          <a:p>
            <a:pPr marL="285750" indent="-285750">
              <a:buFont typeface="Arial" panose="020B0604020202020204" pitchFamily="34" charset="0"/>
              <a:buChar char="•"/>
            </a:pPr>
            <a:r>
              <a:rPr lang="en-US" sz="2000" dirty="0">
                <a:ea typeface="+mn-lt"/>
                <a:cs typeface="Arial"/>
              </a:rPr>
              <a:t>Three behavior adoption dynamics are modeled: </a:t>
            </a:r>
            <a:r>
              <a:rPr lang="en-US" sz="2000" b="1" dirty="0">
                <a:ea typeface="+mn-lt"/>
                <a:cs typeface="Arial"/>
              </a:rPr>
              <a:t>trash, recycling, and “</a:t>
            </a:r>
            <a:r>
              <a:rPr lang="en-US" sz="2000" b="1" dirty="0" err="1">
                <a:ea typeface="+mn-lt"/>
                <a:cs typeface="Arial"/>
              </a:rPr>
              <a:t>wishcycling</a:t>
            </a:r>
            <a:r>
              <a:rPr lang="en-US" sz="2000" b="1" dirty="0">
                <a:ea typeface="+mn-lt"/>
                <a:cs typeface="Arial"/>
              </a:rPr>
              <a:t>”.</a:t>
            </a:r>
          </a:p>
          <a:p>
            <a:endParaRPr lang="en-US" sz="1800" b="1" dirty="0"/>
          </a:p>
          <a:p>
            <a:r>
              <a:rPr lang="en-US" sz="2000" b="1" dirty="0"/>
              <a:t>Agents (households) behavioral rules:</a:t>
            </a:r>
            <a:endParaRPr lang="en-US" sz="2000" dirty="0"/>
          </a:p>
          <a:p>
            <a:pPr marL="285750" indent="-285750">
              <a:buFont typeface="Arial" panose="020B0604020202020204" pitchFamily="34" charset="0"/>
              <a:buChar char="•"/>
            </a:pPr>
            <a:r>
              <a:rPr lang="en-US" sz="2000" dirty="0"/>
              <a:t>The habitual nature of the disposal behavior (i.e., trash versus </a:t>
            </a:r>
            <a:r>
              <a:rPr lang="en-US" sz="2000" dirty="0" err="1"/>
              <a:t>wishcycling</a:t>
            </a:r>
            <a:r>
              <a:rPr lang="en-US" sz="2000" dirty="0"/>
              <a:t>/recycling) is captured.</a:t>
            </a:r>
          </a:p>
          <a:p>
            <a:pPr marL="285750" indent="-285750">
              <a:buFont typeface="Arial" panose="020B0604020202020204" pitchFamily="34" charset="0"/>
              <a:buChar char="•"/>
            </a:pPr>
            <a:r>
              <a:rPr lang="en-US" sz="2000" dirty="0"/>
              <a:t>If the agent “ponder” his disposal behavior (i.e., not habitual), variables from Geiger et al. are used to define the probability that a given behavior is adopted.</a:t>
            </a:r>
          </a:p>
          <a:p>
            <a:pPr marL="285750" indent="-285750">
              <a:buFont typeface="Arial" panose="020B0604020202020204" pitchFamily="34" charset="0"/>
              <a:buChar char="•"/>
            </a:pPr>
            <a:r>
              <a:rPr lang="en-US" sz="2000" dirty="0"/>
              <a:t>Probabilities are used to represent agents’ bounded rationality and factors not considered in the ABM (e.g., attitude-behavior gap).</a:t>
            </a:r>
          </a:p>
        </p:txBody>
      </p:sp>
      <p:cxnSp>
        <p:nvCxnSpPr>
          <p:cNvPr id="17" name="Connector: Elbow 16">
            <a:extLst>
              <a:ext uri="{FF2B5EF4-FFF2-40B4-BE49-F238E27FC236}">
                <a16:creationId xmlns:a16="http://schemas.microsoft.com/office/drawing/2014/main" id="{4853561A-557C-A327-1439-39E85D9FE670}"/>
              </a:ext>
            </a:extLst>
          </p:cNvPr>
          <p:cNvCxnSpPr>
            <a:cxnSpLocks/>
            <a:stCxn id="19" idx="2"/>
            <a:endCxn id="15" idx="3"/>
          </p:cNvCxnSpPr>
          <p:nvPr/>
        </p:nvCxnSpPr>
        <p:spPr>
          <a:xfrm rot="5400000">
            <a:off x="9925495" y="3875420"/>
            <a:ext cx="1635856" cy="164706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9DFB40D-B3C4-BEBA-A160-B47ACC72758C}"/>
              </a:ext>
            </a:extLst>
          </p:cNvPr>
          <p:cNvSpPr/>
          <p:nvPr/>
        </p:nvSpPr>
        <p:spPr>
          <a:xfrm>
            <a:off x="11147855" y="3733862"/>
            <a:ext cx="838200" cy="147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9CA3ED7B-0DED-819A-154D-E29BA23B5E4D}"/>
              </a:ext>
            </a:extLst>
          </p:cNvPr>
          <p:cNvCxnSpPr>
            <a:cxnSpLocks/>
            <a:stCxn id="1026" idx="3"/>
            <a:endCxn id="15" idx="0"/>
          </p:cNvCxnSpPr>
          <p:nvPr/>
        </p:nvCxnSpPr>
        <p:spPr>
          <a:xfrm flipH="1">
            <a:off x="8378748" y="2831509"/>
            <a:ext cx="3450453" cy="1543135"/>
          </a:xfrm>
          <a:prstGeom prst="bentConnector4">
            <a:avLst>
              <a:gd name="adj1" fmla="val -6625"/>
              <a:gd name="adj2" fmla="val -13922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7F01422-D5B9-47D0-6643-7748B4B437F2}"/>
              </a:ext>
            </a:extLst>
          </p:cNvPr>
          <p:cNvSpPr/>
          <p:nvPr/>
        </p:nvSpPr>
        <p:spPr>
          <a:xfrm>
            <a:off x="7618657" y="3660281"/>
            <a:ext cx="838200" cy="147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10;&#10;Description automatically generated with medium confidence">
            <a:extLst>
              <a:ext uri="{FF2B5EF4-FFF2-40B4-BE49-F238E27FC236}">
                <a16:creationId xmlns:a16="http://schemas.microsoft.com/office/drawing/2014/main" id="{A48CAE1B-99F2-CDFF-2539-6DB67D5AFB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7605" y="4374644"/>
            <a:ext cx="3082286" cy="2284472"/>
          </a:xfrm>
          <a:prstGeom prst="rect">
            <a:avLst/>
          </a:prstGeom>
        </p:spPr>
      </p:pic>
    </p:spTree>
    <p:extLst>
      <p:ext uri="{BB962C8B-B14F-4D97-AF65-F5344CB8AC3E}">
        <p14:creationId xmlns:p14="http://schemas.microsoft.com/office/powerpoint/2010/main" val="2470944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Agent behavioral rules</a:t>
            </a:r>
            <a:endParaRPr lang="en-US" sz="3600" dirty="0">
              <a:cs typeface="Calibri Light"/>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31</a:t>
            </a:fld>
            <a:endParaRPr lang="en-US">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flipV="1">
            <a:off x="837353" y="1331807"/>
            <a:ext cx="7646246" cy="9313"/>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1431AD39-479C-2C41-FD18-22000F254D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2" t="7681" r="5779" b="16160"/>
          <a:stretch/>
        </p:blipFill>
        <p:spPr bwMode="auto">
          <a:xfrm>
            <a:off x="238685" y="1689561"/>
            <a:ext cx="5857315" cy="48033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7B475769-910C-EBCD-CB1E-8E5993CF0880}"/>
              </a:ext>
            </a:extLst>
          </p:cNvPr>
          <p:cNvPicPr>
            <a:picLocks noChangeAspect="1"/>
          </p:cNvPicPr>
          <p:nvPr/>
        </p:nvPicPr>
        <p:blipFill>
          <a:blip r:embed="rId3"/>
          <a:stretch>
            <a:fillRect/>
          </a:stretch>
        </p:blipFill>
        <p:spPr>
          <a:xfrm>
            <a:off x="7065350" y="3086894"/>
            <a:ext cx="5041754" cy="2009775"/>
          </a:xfrm>
          <a:prstGeom prst="rect">
            <a:avLst/>
          </a:prstGeom>
        </p:spPr>
      </p:pic>
      <p:cxnSp>
        <p:nvCxnSpPr>
          <p:cNvPr id="8" name="Straight Arrow Connector 7">
            <a:extLst>
              <a:ext uri="{FF2B5EF4-FFF2-40B4-BE49-F238E27FC236}">
                <a16:creationId xmlns:a16="http://schemas.microsoft.com/office/drawing/2014/main" id="{B06EB87D-FBEA-0DDD-6DF8-0EB323AC6891}"/>
              </a:ext>
            </a:extLst>
          </p:cNvPr>
          <p:cNvCxnSpPr>
            <a:stCxn id="1028" idx="3"/>
            <a:endCxn id="5" idx="1"/>
          </p:cNvCxnSpPr>
          <p:nvPr/>
        </p:nvCxnSpPr>
        <p:spPr>
          <a:xfrm>
            <a:off x="6096000" y="4091218"/>
            <a:ext cx="969350" cy="5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3032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Baseline and intervention scenarios</a:t>
            </a:r>
            <a:endParaRPr lang="en-US" sz="3600" dirty="0">
              <a:cs typeface="Calibri Light"/>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32</a:t>
            </a:fld>
            <a:endParaRPr lang="en-US">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a:off x="845819" y="1341120"/>
            <a:ext cx="7773247" cy="7620"/>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graphicFrame>
        <p:nvGraphicFramePr>
          <p:cNvPr id="10" name="Table 10">
            <a:extLst>
              <a:ext uri="{FF2B5EF4-FFF2-40B4-BE49-F238E27FC236}">
                <a16:creationId xmlns:a16="http://schemas.microsoft.com/office/drawing/2014/main" id="{E16B42CB-2BAA-70D5-5D4A-FEC664B8EC86}"/>
              </a:ext>
            </a:extLst>
          </p:cNvPr>
          <p:cNvGraphicFramePr>
            <a:graphicFrameLocks noGrp="1"/>
          </p:cNvGraphicFramePr>
          <p:nvPr/>
        </p:nvGraphicFramePr>
        <p:xfrm>
          <a:off x="67236" y="1539875"/>
          <a:ext cx="12057528" cy="5181600"/>
        </p:xfrm>
        <a:graphic>
          <a:graphicData uri="http://schemas.openxmlformats.org/drawingml/2006/table">
            <a:tbl>
              <a:tblPr firstRow="1" bandRow="1">
                <a:tableStyleId>{5C22544A-7EE6-4342-B048-85BDC9FD1C3A}</a:tableStyleId>
              </a:tblPr>
              <a:tblGrid>
                <a:gridCol w="1722504">
                  <a:extLst>
                    <a:ext uri="{9D8B030D-6E8A-4147-A177-3AD203B41FA5}">
                      <a16:colId xmlns:a16="http://schemas.microsoft.com/office/drawing/2014/main" val="2009202261"/>
                    </a:ext>
                  </a:extLst>
                </a:gridCol>
                <a:gridCol w="1722504">
                  <a:extLst>
                    <a:ext uri="{9D8B030D-6E8A-4147-A177-3AD203B41FA5}">
                      <a16:colId xmlns:a16="http://schemas.microsoft.com/office/drawing/2014/main" val="2675418225"/>
                    </a:ext>
                  </a:extLst>
                </a:gridCol>
                <a:gridCol w="1722504">
                  <a:extLst>
                    <a:ext uri="{9D8B030D-6E8A-4147-A177-3AD203B41FA5}">
                      <a16:colId xmlns:a16="http://schemas.microsoft.com/office/drawing/2014/main" val="2002827408"/>
                    </a:ext>
                  </a:extLst>
                </a:gridCol>
                <a:gridCol w="1722504">
                  <a:extLst>
                    <a:ext uri="{9D8B030D-6E8A-4147-A177-3AD203B41FA5}">
                      <a16:colId xmlns:a16="http://schemas.microsoft.com/office/drawing/2014/main" val="615002593"/>
                    </a:ext>
                  </a:extLst>
                </a:gridCol>
                <a:gridCol w="1722504">
                  <a:extLst>
                    <a:ext uri="{9D8B030D-6E8A-4147-A177-3AD203B41FA5}">
                      <a16:colId xmlns:a16="http://schemas.microsoft.com/office/drawing/2014/main" val="1732609410"/>
                    </a:ext>
                  </a:extLst>
                </a:gridCol>
                <a:gridCol w="1722504">
                  <a:extLst>
                    <a:ext uri="{9D8B030D-6E8A-4147-A177-3AD203B41FA5}">
                      <a16:colId xmlns:a16="http://schemas.microsoft.com/office/drawing/2014/main" val="2077009087"/>
                    </a:ext>
                  </a:extLst>
                </a:gridCol>
                <a:gridCol w="1722504">
                  <a:extLst>
                    <a:ext uri="{9D8B030D-6E8A-4147-A177-3AD203B41FA5}">
                      <a16:colId xmlns:a16="http://schemas.microsoft.com/office/drawing/2014/main" val="1378828032"/>
                    </a:ext>
                  </a:extLst>
                </a:gridCol>
              </a:tblGrid>
              <a:tr h="370840">
                <a:tc>
                  <a:txBody>
                    <a:bodyPr/>
                    <a:lstStyle/>
                    <a:p>
                      <a:r>
                        <a:rPr lang="en-US" sz="1600" dirty="0"/>
                        <a:t>Scenario*</a:t>
                      </a:r>
                    </a:p>
                  </a:txBody>
                  <a:tcPr/>
                </a:tc>
                <a:tc>
                  <a:txBody>
                    <a:bodyPr/>
                    <a:lstStyle/>
                    <a:p>
                      <a:r>
                        <a:rPr lang="en-US" sz="1600" dirty="0"/>
                        <a:t>Affected behavior</a:t>
                      </a:r>
                    </a:p>
                  </a:txBody>
                  <a:tcPr/>
                </a:tc>
                <a:tc>
                  <a:txBody>
                    <a:bodyPr/>
                    <a:lstStyle/>
                    <a:p>
                      <a:r>
                        <a:rPr lang="en-US" sz="1600" dirty="0"/>
                        <a:t>Access (e.g., curbside vs drop-off)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Knowledge (education level)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Attitude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Bin</a:t>
                      </a:r>
                      <a:r>
                        <a:rPr lang="en-US" sz="1600" baseline="0" dirty="0"/>
                        <a:t> ownership</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Perceived</a:t>
                      </a:r>
                      <a:r>
                        <a:rPr lang="en-US" sz="1600" baseline="0" dirty="0"/>
                        <a:t> behavioral control (incentives)</a:t>
                      </a:r>
                      <a:endParaRPr lang="en-US" sz="1600" dirty="0"/>
                    </a:p>
                  </a:txBody>
                  <a:tcPr/>
                </a:tc>
                <a:extLst>
                  <a:ext uri="{0D108BD9-81ED-4DB2-BD59-A6C34878D82A}">
                    <a16:rowId xmlns:a16="http://schemas.microsoft.com/office/drawing/2014/main" val="66698165"/>
                  </a:ext>
                </a:extLst>
              </a:tr>
              <a:tr h="370840">
                <a:tc>
                  <a:txBody>
                    <a:bodyPr/>
                    <a:lstStyle/>
                    <a:p>
                      <a:r>
                        <a:rPr lang="en-US" sz="1600" b="1" dirty="0"/>
                        <a:t>Baseline</a:t>
                      </a:r>
                    </a:p>
                  </a:txBody>
                  <a:tcPr/>
                </a:tc>
                <a:tc>
                  <a:txBody>
                    <a:bodyPr/>
                    <a:lstStyle/>
                    <a:p>
                      <a:pPr algn="ctr"/>
                      <a:r>
                        <a:rPr lang="en-US" sz="1600" dirty="0"/>
                        <a:t>–</a:t>
                      </a:r>
                    </a:p>
                  </a:txBody>
                  <a:tcPr/>
                </a:tc>
                <a:tc>
                  <a:txBody>
                    <a:bodyPr/>
                    <a:lstStyle/>
                    <a:p>
                      <a:r>
                        <a:rPr lang="en-US" sz="1600" dirty="0"/>
                        <a:t>Depends on state (The Recycling Partnership (TRP))</a:t>
                      </a:r>
                    </a:p>
                  </a:txBody>
                  <a:tcPr/>
                </a:tc>
                <a:tc>
                  <a:txBody>
                    <a:bodyPr/>
                    <a:lstStyle/>
                    <a:p>
                      <a:r>
                        <a:rPr lang="en-US" sz="1600" dirty="0"/>
                        <a:t>Depends on state (Census Bureau)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84% positive (</a:t>
                      </a:r>
                      <a:r>
                        <a:rPr lang="en-US" sz="1600" kern="1200" dirty="0">
                          <a:solidFill>
                            <a:schemeClr val="dk1"/>
                          </a:solidFill>
                          <a:latin typeface="+mn-lt"/>
                          <a:ea typeface="+mn-ea"/>
                          <a:cs typeface="+mn-cs"/>
                          <a:sym typeface="Wingdings" panose="05000000000000000000" pitchFamily="2" charset="2"/>
                        </a:rPr>
                        <a:t>Carton Council of North America)</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72% own a bin (Cone Communications Recycling in the home Survey)</a:t>
                      </a:r>
                    </a:p>
                  </a:txBody>
                  <a:tcPr/>
                </a:tc>
                <a:tc>
                  <a:txBody>
                    <a:bodyPr/>
                    <a:lstStyle/>
                    <a:p>
                      <a:r>
                        <a:rPr lang="en-US" sz="1600" dirty="0"/>
                        <a:t>Depends on state (50 states of recycling report)</a:t>
                      </a:r>
                    </a:p>
                  </a:txBody>
                  <a:tcPr/>
                </a:tc>
                <a:extLst>
                  <a:ext uri="{0D108BD9-81ED-4DB2-BD59-A6C34878D82A}">
                    <a16:rowId xmlns:a16="http://schemas.microsoft.com/office/drawing/2014/main" val="2422678959"/>
                  </a:ext>
                </a:extLst>
              </a:tr>
              <a:tr h="0">
                <a:tc>
                  <a:txBody>
                    <a:bodyPr/>
                    <a:lstStyle/>
                    <a:p>
                      <a:r>
                        <a:rPr lang="en-US" sz="1600" b="1" kern="1200" dirty="0">
                          <a:solidFill>
                            <a:schemeClr val="dk1"/>
                          </a:solidFill>
                          <a:latin typeface="+mn-lt"/>
                          <a:ea typeface="+mn-ea"/>
                          <a:cs typeface="+mn-cs"/>
                        </a:rPr>
                        <a:t>Scenario 1: </a:t>
                      </a:r>
                      <a:r>
                        <a:rPr lang="en-US" sz="1600" kern="1200" dirty="0">
                          <a:solidFill>
                            <a:schemeClr val="dk1"/>
                          </a:solidFill>
                          <a:latin typeface="+mn-lt"/>
                          <a:ea typeface="+mn-ea"/>
                          <a:cs typeface="+mn-cs"/>
                        </a:rPr>
                        <a:t>Equitable Access </a:t>
                      </a:r>
                    </a:p>
                  </a:txBody>
                  <a:tcPr/>
                </a:tc>
                <a:tc>
                  <a:txBody>
                    <a:bodyPr/>
                    <a:lstStyle/>
                    <a:p>
                      <a:r>
                        <a:rPr lang="en-US" sz="1600" dirty="0"/>
                        <a:t>Recycling (+), </a:t>
                      </a:r>
                      <a:r>
                        <a:rPr lang="en-US" sz="1600" dirty="0" err="1"/>
                        <a:t>wishcycling</a:t>
                      </a:r>
                      <a:r>
                        <a:rPr lang="en-US" sz="1600" dirty="0"/>
                        <a:t> (+)</a:t>
                      </a:r>
                    </a:p>
                    <a:p>
                      <a:r>
                        <a:rPr lang="en-US" sz="1600" dirty="0"/>
                        <a:t>Break habits</a:t>
                      </a:r>
                    </a:p>
                  </a:txBody>
                  <a:tcPr/>
                </a:tc>
                <a:tc>
                  <a:txBody>
                    <a:bodyPr/>
                    <a:lstStyle/>
                    <a:p>
                      <a:r>
                        <a:rPr lang="en-US" sz="1600" dirty="0"/>
                        <a:t>100% easy access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p>
                  </a:txBody>
                  <a:tcPr/>
                </a:tc>
                <a:extLst>
                  <a:ext uri="{0D108BD9-81ED-4DB2-BD59-A6C34878D82A}">
                    <a16:rowId xmlns:a16="http://schemas.microsoft.com/office/drawing/2014/main" val="63086317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Scenario 2: </a:t>
                      </a:r>
                      <a:r>
                        <a:rPr lang="en-US" sz="1600" kern="1200" dirty="0">
                          <a:solidFill>
                            <a:schemeClr val="dk1"/>
                          </a:solidFill>
                          <a:latin typeface="+mn-lt"/>
                          <a:ea typeface="+mn-ea"/>
                          <a:cs typeface="+mn-cs"/>
                        </a:rPr>
                        <a:t>Education</a:t>
                      </a:r>
                    </a:p>
                  </a:txBody>
                  <a:tcPr/>
                </a:tc>
                <a:tc>
                  <a:txBody>
                    <a:bodyPr/>
                    <a:lstStyle/>
                    <a:p>
                      <a:r>
                        <a:rPr lang="en-US" sz="1600" dirty="0"/>
                        <a:t>Recycling (+)</a:t>
                      </a:r>
                    </a:p>
                    <a:p>
                      <a:r>
                        <a:rPr lang="en-US" sz="1600" dirty="0"/>
                        <a:t>Break habits</a:t>
                      </a:r>
                    </a:p>
                  </a:txBody>
                  <a:tcPr/>
                </a:tc>
                <a:tc>
                  <a:txBody>
                    <a:bodyPr/>
                    <a:lstStyle/>
                    <a:p>
                      <a:pPr algn="ctr"/>
                      <a:r>
                        <a:rPr lang="en-US" sz="16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100% knowledgeable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100% positive</a:t>
                      </a:r>
                    </a:p>
                  </a:txBody>
                  <a:tcPr/>
                </a:tc>
                <a:tc>
                  <a:txBody>
                    <a:bodyPr/>
                    <a:lstStyle/>
                    <a:p>
                      <a:pPr algn="ctr"/>
                      <a:r>
                        <a:rPr lang="en-US" sz="1600" dirty="0"/>
                        <a:t>–</a:t>
                      </a:r>
                    </a:p>
                  </a:txBody>
                  <a:tcPr/>
                </a:tc>
                <a:tc>
                  <a:txBody>
                    <a:bodyPr/>
                    <a:lstStyle/>
                    <a:p>
                      <a:pPr algn="ctr"/>
                      <a:r>
                        <a:rPr lang="en-US" sz="1600" dirty="0"/>
                        <a:t>–</a:t>
                      </a:r>
                    </a:p>
                  </a:txBody>
                  <a:tcPr/>
                </a:tc>
                <a:extLst>
                  <a:ext uri="{0D108BD9-81ED-4DB2-BD59-A6C34878D82A}">
                    <a16:rowId xmlns:a16="http://schemas.microsoft.com/office/drawing/2014/main" val="381443403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Scenario 3: </a:t>
                      </a:r>
                      <a:r>
                        <a:rPr lang="en-US" sz="1600" b="0" kern="1200" dirty="0">
                          <a:solidFill>
                            <a:schemeClr val="dk1"/>
                          </a:solidFill>
                          <a:latin typeface="+mn-lt"/>
                          <a:ea typeface="+mn-ea"/>
                          <a:cs typeface="+mn-cs"/>
                        </a:rPr>
                        <a:t>Cart Tagging</a:t>
                      </a:r>
                    </a:p>
                  </a:txBody>
                  <a:tcPr/>
                </a:tc>
                <a:tc>
                  <a:txBody>
                    <a:bodyPr/>
                    <a:lstStyle/>
                    <a:p>
                      <a:r>
                        <a:rPr lang="en-US" sz="1600" dirty="0" err="1"/>
                        <a:t>Wishcycling</a:t>
                      </a:r>
                      <a:r>
                        <a:rPr lang="en-US" sz="1600" dirty="0"/>
                        <a:t> (-)</a:t>
                      </a:r>
                    </a:p>
                    <a:p>
                      <a:r>
                        <a:rPr lang="en-US" sz="1600" dirty="0"/>
                        <a:t>Break habits</a:t>
                      </a:r>
                    </a:p>
                  </a:txBody>
                  <a:tcPr/>
                </a:tc>
                <a:tc>
                  <a:txBody>
                    <a:bodyPr/>
                    <a:lstStyle/>
                    <a:p>
                      <a:pPr algn="ctr"/>
                      <a:r>
                        <a:rPr lang="en-US" sz="1600" dirty="0"/>
                        <a:t>–</a:t>
                      </a:r>
                    </a:p>
                  </a:txBody>
                  <a:tcPr/>
                </a:tc>
                <a:tc>
                  <a:txBody>
                    <a:bodyPr/>
                    <a:lstStyle/>
                    <a:p>
                      <a:pPr algn="ctr"/>
                      <a:r>
                        <a:rPr lang="en-US" sz="1600" dirty="0"/>
                        <a:t>–</a:t>
                      </a:r>
                    </a:p>
                  </a:txBody>
                  <a:tcPr/>
                </a:tc>
                <a:tc>
                  <a:txBody>
                    <a:bodyPr/>
                    <a:lstStyle/>
                    <a:p>
                      <a:pPr algn="ctr"/>
                      <a:r>
                        <a:rPr lang="en-US" sz="16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 use recycling bin inappropriately</a:t>
                      </a:r>
                    </a:p>
                  </a:txBody>
                  <a:tcPr/>
                </a:tc>
                <a:tc>
                  <a:txBody>
                    <a:bodyPr/>
                    <a:lstStyle/>
                    <a:p>
                      <a:pPr algn="ctr"/>
                      <a:r>
                        <a:rPr lang="en-US" sz="1600" dirty="0"/>
                        <a:t>–</a:t>
                      </a:r>
                    </a:p>
                  </a:txBody>
                  <a:tcPr/>
                </a:tc>
                <a:extLst>
                  <a:ext uri="{0D108BD9-81ED-4DB2-BD59-A6C34878D82A}">
                    <a16:rowId xmlns:a16="http://schemas.microsoft.com/office/drawing/2014/main" val="22322098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Scenario 4: </a:t>
                      </a:r>
                      <a:r>
                        <a:rPr lang="en-US" sz="1600" b="0" kern="1200" dirty="0">
                          <a:solidFill>
                            <a:schemeClr val="dk1"/>
                          </a:solidFill>
                          <a:latin typeface="+mn-lt"/>
                          <a:ea typeface="+mn-ea"/>
                          <a:cs typeface="+mn-cs"/>
                        </a:rPr>
                        <a:t>Deposit Return System (DRS)</a:t>
                      </a:r>
                    </a:p>
                  </a:txBody>
                  <a:tcPr/>
                </a:tc>
                <a:tc>
                  <a:txBody>
                    <a:bodyPr/>
                    <a:lstStyle/>
                    <a:p>
                      <a:r>
                        <a:rPr lang="en-US" sz="1600" dirty="0"/>
                        <a:t>Recycling (+), </a:t>
                      </a:r>
                      <a:r>
                        <a:rPr lang="en-US" sz="1600" dirty="0" err="1"/>
                        <a:t>wishcycling</a:t>
                      </a:r>
                      <a:r>
                        <a:rPr lang="en-US" sz="1600" dirty="0"/>
                        <a:t> (-)</a:t>
                      </a:r>
                    </a:p>
                    <a:p>
                      <a:r>
                        <a:rPr lang="en-US" sz="1600" dirty="0"/>
                        <a:t>Break habits</a:t>
                      </a:r>
                    </a:p>
                  </a:txBody>
                  <a:tcPr/>
                </a:tc>
                <a:tc>
                  <a:txBody>
                    <a:bodyPr/>
                    <a:lstStyle/>
                    <a:p>
                      <a:r>
                        <a:rPr lang="en-US" sz="1600" dirty="0"/>
                        <a:t>100% easy access</a:t>
                      </a:r>
                    </a:p>
                  </a:txBody>
                  <a:tcPr/>
                </a:tc>
                <a:tc>
                  <a:txBody>
                    <a:bodyPr/>
                    <a:lstStyle/>
                    <a:p>
                      <a:pPr algn="ctr"/>
                      <a:r>
                        <a:rPr lang="en-US" sz="16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100% positive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 use recycling bin inappropriately</a:t>
                      </a:r>
                    </a:p>
                  </a:txBody>
                  <a:tcPr/>
                </a:tc>
                <a:tc>
                  <a:txBody>
                    <a:bodyPr/>
                    <a:lstStyle/>
                    <a:p>
                      <a:r>
                        <a:rPr lang="en-US" sz="1600" dirty="0"/>
                        <a:t>100% financial incentives</a:t>
                      </a:r>
                    </a:p>
                  </a:txBody>
                  <a:tcPr/>
                </a:tc>
                <a:extLst>
                  <a:ext uri="{0D108BD9-81ED-4DB2-BD59-A6C34878D82A}">
                    <a16:rowId xmlns:a16="http://schemas.microsoft.com/office/drawing/2014/main" val="238006423"/>
                  </a:ext>
                </a:extLst>
              </a:tr>
            </a:tbl>
          </a:graphicData>
        </a:graphic>
      </p:graphicFrame>
      <p:sp>
        <p:nvSpPr>
          <p:cNvPr id="7" name="TextBox 6">
            <a:extLst>
              <a:ext uri="{FF2B5EF4-FFF2-40B4-BE49-F238E27FC236}">
                <a16:creationId xmlns:a16="http://schemas.microsoft.com/office/drawing/2014/main" id="{46951A8B-838D-6B4A-9449-7FE5D38F22EF}"/>
              </a:ext>
            </a:extLst>
          </p:cNvPr>
          <p:cNvSpPr txBox="1"/>
          <p:nvPr/>
        </p:nvSpPr>
        <p:spPr>
          <a:xfrm>
            <a:off x="9780494" y="921088"/>
            <a:ext cx="2344270" cy="523220"/>
          </a:xfrm>
          <a:prstGeom prst="rect">
            <a:avLst/>
          </a:prstGeom>
          <a:noFill/>
        </p:spPr>
        <p:txBody>
          <a:bodyPr wrap="square">
            <a:spAutoFit/>
          </a:bodyPr>
          <a:lstStyle/>
          <a:p>
            <a:r>
              <a:rPr lang="en-US" sz="1400" dirty="0"/>
              <a:t>*All interventions are applied over a 10-year period</a:t>
            </a:r>
          </a:p>
        </p:txBody>
      </p:sp>
    </p:spTree>
    <p:extLst>
      <p:ext uri="{BB962C8B-B14F-4D97-AF65-F5344CB8AC3E}">
        <p14:creationId xmlns:p14="http://schemas.microsoft.com/office/powerpoint/2010/main" val="126642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081603-0C92-1317-EC37-767E10E0393D}"/>
              </a:ext>
            </a:extLst>
          </p:cNvPr>
          <p:cNvPicPr>
            <a:picLocks noChangeAspect="1"/>
          </p:cNvPicPr>
          <p:nvPr/>
        </p:nvPicPr>
        <p:blipFill>
          <a:blip r:embed="rId3"/>
          <a:stretch>
            <a:fillRect/>
          </a:stretch>
        </p:blipFill>
        <p:spPr>
          <a:xfrm>
            <a:off x="529108" y="1726903"/>
            <a:ext cx="5309998" cy="4389120"/>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1429360E-390D-B296-FAE5-393A15D950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7521" y="1681183"/>
            <a:ext cx="6045321" cy="4480560"/>
          </a:xfrm>
          <a:prstGeom prst="rect">
            <a:avLst/>
          </a:prstGeom>
        </p:spPr>
      </p:pic>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Baseline results</a:t>
            </a:r>
            <a:endParaRPr lang="en-US" sz="3600" dirty="0">
              <a:cs typeface="Calibri Light"/>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33</a:t>
            </a:fld>
            <a:endParaRPr lang="en-US" dirty="0">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a:off x="845819" y="1341120"/>
            <a:ext cx="7773247" cy="7620"/>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463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Baseline results</a:t>
            </a:r>
            <a:endParaRPr lang="en-US" sz="3600" dirty="0">
              <a:cs typeface="Calibri Light"/>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34</a:t>
            </a:fld>
            <a:endParaRPr lang="en-US" dirty="0">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a:off x="845819" y="1341120"/>
            <a:ext cx="7773247" cy="7620"/>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pic>
        <p:nvPicPr>
          <p:cNvPr id="14" name="Picture 13" descr="A map of the world&#10;&#10;Description automatically generated with medium confidence">
            <a:extLst>
              <a:ext uri="{FF2B5EF4-FFF2-40B4-BE49-F238E27FC236}">
                <a16:creationId xmlns:a16="http://schemas.microsoft.com/office/drawing/2014/main" id="{0E03D879-510A-D43F-6953-368FB689F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4294"/>
            <a:ext cx="3161654" cy="1554480"/>
          </a:xfrm>
          <a:prstGeom prst="rect">
            <a:avLst/>
          </a:prstGeom>
        </p:spPr>
      </p:pic>
      <p:pic>
        <p:nvPicPr>
          <p:cNvPr id="17" name="Picture 16" descr="A picture containing icon&#10;&#10;Description automatically generated">
            <a:extLst>
              <a:ext uri="{FF2B5EF4-FFF2-40B4-BE49-F238E27FC236}">
                <a16:creationId xmlns:a16="http://schemas.microsoft.com/office/drawing/2014/main" id="{01FC66A1-B0EC-9DE1-D7E7-C102934EE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654" y="1894294"/>
            <a:ext cx="3244132" cy="1554480"/>
          </a:xfrm>
          <a:prstGeom prst="rect">
            <a:avLst/>
          </a:prstGeom>
        </p:spPr>
      </p:pic>
      <p:pic>
        <p:nvPicPr>
          <p:cNvPr id="19" name="Picture 18" descr="Chart&#10;&#10;Description automatically generated">
            <a:extLst>
              <a:ext uri="{FF2B5EF4-FFF2-40B4-BE49-F238E27FC236}">
                <a16:creationId xmlns:a16="http://schemas.microsoft.com/office/drawing/2014/main" id="{46CE1D25-D36D-42FF-6626-9FE3435D0B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48774"/>
            <a:ext cx="3228535" cy="1554480"/>
          </a:xfrm>
          <a:prstGeom prst="rect">
            <a:avLst/>
          </a:prstGeom>
        </p:spPr>
      </p:pic>
      <p:pic>
        <p:nvPicPr>
          <p:cNvPr id="21" name="Picture 20" descr="Icon&#10;&#10;Description automatically generated">
            <a:extLst>
              <a:ext uri="{FF2B5EF4-FFF2-40B4-BE49-F238E27FC236}">
                <a16:creationId xmlns:a16="http://schemas.microsoft.com/office/drawing/2014/main" id="{E83F1098-8752-6AD0-BBEF-95B1F1C12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7965" y="3448774"/>
            <a:ext cx="3147821" cy="1554480"/>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1A644F6A-3D08-0DFB-060D-57787E45C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1989" y="4361952"/>
            <a:ext cx="5152446" cy="2468880"/>
          </a:xfrm>
          <a:prstGeom prst="rect">
            <a:avLst/>
          </a:prstGeom>
        </p:spPr>
      </p:pic>
      <p:pic>
        <p:nvPicPr>
          <p:cNvPr id="25" name="Picture 24" descr="Map&#10;&#10;Description automatically generated">
            <a:extLst>
              <a:ext uri="{FF2B5EF4-FFF2-40B4-BE49-F238E27FC236}">
                <a16:creationId xmlns:a16="http://schemas.microsoft.com/office/drawing/2014/main" id="{BF600644-A082-D739-F336-A846F819B9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24197" y="1894294"/>
            <a:ext cx="5108029" cy="2468880"/>
          </a:xfrm>
          <a:prstGeom prst="rect">
            <a:avLst/>
          </a:prstGeom>
        </p:spPr>
      </p:pic>
      <p:cxnSp>
        <p:nvCxnSpPr>
          <p:cNvPr id="27" name="Straight Connector 26">
            <a:extLst>
              <a:ext uri="{FF2B5EF4-FFF2-40B4-BE49-F238E27FC236}">
                <a16:creationId xmlns:a16="http://schemas.microsoft.com/office/drawing/2014/main" id="{C57FDA37-4177-739B-3FEA-0EF2720DC61B}"/>
              </a:ext>
            </a:extLst>
          </p:cNvPr>
          <p:cNvCxnSpPr>
            <a:cxnSpLocks/>
          </p:cNvCxnSpPr>
          <p:nvPr/>
        </p:nvCxnSpPr>
        <p:spPr>
          <a:xfrm>
            <a:off x="6698974" y="1441174"/>
            <a:ext cx="0" cy="52577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856B4FA-8B34-D595-3B6D-E478D41F0854}"/>
                  </a:ext>
                </a:extLst>
              </p:cNvPr>
              <p:cNvSpPr txBox="1"/>
              <p:nvPr/>
            </p:nvSpPr>
            <p:spPr>
              <a:xfrm>
                <a:off x="4631637" y="1427958"/>
                <a:ext cx="2067337" cy="369332"/>
              </a:xfrm>
              <a:prstGeom prst="rect">
                <a:avLst/>
              </a:prstGeom>
              <a:noFill/>
            </p:spPr>
            <p:txBody>
              <a:bodyPr wrap="square" rtlCol="0">
                <a:spAutoFit/>
              </a:bodyPr>
              <a:lstStyle/>
              <a:p>
                <a:pPr algn="r"/>
                <a:r>
                  <a:rPr lang="en-US" b="1" dirty="0">
                    <a:solidFill>
                      <a:srgbClr val="FF0000"/>
                    </a:solidFill>
                  </a:rPr>
                  <a:t>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m:t>
                    </m:r>
                  </m:oMath>
                </a14:m>
                <a:r>
                  <a:rPr lang="en-US" b="1" dirty="0">
                    <a:solidFill>
                      <a:srgbClr val="FF0000"/>
                    </a:solidFill>
                  </a:rPr>
                  <a:t> Input data</a:t>
                </a:r>
              </a:p>
            </p:txBody>
          </p:sp>
        </mc:Choice>
        <mc:Fallback xmlns="">
          <p:sp>
            <p:nvSpPr>
              <p:cNvPr id="29" name="TextBox 28">
                <a:extLst>
                  <a:ext uri="{FF2B5EF4-FFF2-40B4-BE49-F238E27FC236}">
                    <a16:creationId xmlns:a16="http://schemas.microsoft.com/office/drawing/2014/main" id="{6856B4FA-8B34-D595-3B6D-E478D41F0854}"/>
                  </a:ext>
                </a:extLst>
              </p:cNvPr>
              <p:cNvSpPr txBox="1">
                <a:spLocks noRot="1" noChangeAspect="1" noMove="1" noResize="1" noEditPoints="1" noAdjustHandles="1" noChangeArrowheads="1" noChangeShapeType="1" noTextEdit="1"/>
              </p:cNvSpPr>
              <p:nvPr/>
            </p:nvSpPr>
            <p:spPr>
              <a:xfrm>
                <a:off x="4631637" y="1427958"/>
                <a:ext cx="2067337" cy="369332"/>
              </a:xfrm>
              <a:prstGeom prst="rect">
                <a:avLst/>
              </a:prstGeom>
              <a:blipFill>
                <a:blip r:embed="rId9"/>
                <a:stretch>
                  <a:fillRect t="-8197" r="-236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9A90ADE-8013-70A4-A02C-4EC54D836D7A}"/>
                  </a:ext>
                </a:extLst>
              </p:cNvPr>
              <p:cNvSpPr txBox="1"/>
              <p:nvPr/>
            </p:nvSpPr>
            <p:spPr>
              <a:xfrm>
                <a:off x="6698974" y="1423159"/>
                <a:ext cx="2067337" cy="369332"/>
              </a:xfrm>
              <a:prstGeom prst="rect">
                <a:avLst/>
              </a:prstGeom>
              <a:noFill/>
            </p:spPr>
            <p:txBody>
              <a:bodyPr wrap="square" rtlCol="0">
                <a:spAutoFit/>
              </a:bodyPr>
              <a:lstStyle/>
              <a:p>
                <a:r>
                  <a:rPr lang="en-US" b="1" dirty="0">
                    <a:solidFill>
                      <a:srgbClr val="FF0000"/>
                    </a:solidFill>
                  </a:rPr>
                  <a:t>ABM results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m:t>
                    </m:r>
                  </m:oMath>
                </a14:m>
                <a:endParaRPr lang="en-US" b="1" dirty="0">
                  <a:solidFill>
                    <a:srgbClr val="FF0000"/>
                  </a:solidFill>
                </a:endParaRPr>
              </a:p>
            </p:txBody>
          </p:sp>
        </mc:Choice>
        <mc:Fallback xmlns="">
          <p:sp>
            <p:nvSpPr>
              <p:cNvPr id="30" name="TextBox 29">
                <a:extLst>
                  <a:ext uri="{FF2B5EF4-FFF2-40B4-BE49-F238E27FC236}">
                    <a16:creationId xmlns:a16="http://schemas.microsoft.com/office/drawing/2014/main" id="{49A90ADE-8013-70A4-A02C-4EC54D836D7A}"/>
                  </a:ext>
                </a:extLst>
              </p:cNvPr>
              <p:cNvSpPr txBox="1">
                <a:spLocks noRot="1" noChangeAspect="1" noMove="1" noResize="1" noEditPoints="1" noAdjustHandles="1" noChangeArrowheads="1" noChangeShapeType="1" noTextEdit="1"/>
              </p:cNvSpPr>
              <p:nvPr/>
            </p:nvSpPr>
            <p:spPr>
              <a:xfrm>
                <a:off x="6698974" y="1423159"/>
                <a:ext cx="2067337" cy="369332"/>
              </a:xfrm>
              <a:prstGeom prst="rect">
                <a:avLst/>
              </a:prstGeom>
              <a:blipFill>
                <a:blip r:embed="rId10"/>
                <a:stretch>
                  <a:fillRect l="-2655" t="-8197" b="-24590"/>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E10168F9-CFEE-0624-E99E-50C8BF01C916}"/>
              </a:ext>
            </a:extLst>
          </p:cNvPr>
          <p:cNvSpPr txBox="1"/>
          <p:nvPr/>
        </p:nvSpPr>
        <p:spPr>
          <a:xfrm>
            <a:off x="84484" y="5077728"/>
            <a:ext cx="6614490" cy="1754326"/>
          </a:xfrm>
          <a:prstGeom prst="rect">
            <a:avLst/>
          </a:prstGeom>
          <a:noFill/>
        </p:spPr>
        <p:txBody>
          <a:bodyPr wrap="square" rtlCol="0">
            <a:spAutoFit/>
          </a:bodyPr>
          <a:lstStyle/>
          <a:p>
            <a:r>
              <a:rPr lang="en-US" b="1" dirty="0"/>
              <a:t>Baseline results:</a:t>
            </a:r>
            <a:r>
              <a:rPr lang="en-US" dirty="0"/>
              <a:t> </a:t>
            </a:r>
          </a:p>
          <a:p>
            <a:pPr marL="285750" indent="-285750">
              <a:buFont typeface="Arial" panose="020B0604020202020204" pitchFamily="34" charset="0"/>
              <a:buChar char="•"/>
            </a:pPr>
            <a:r>
              <a:rPr lang="en-US" dirty="0"/>
              <a:t>The model is calibrated under the assumption that without any interventions, collection rates remain constant</a:t>
            </a:r>
          </a:p>
          <a:p>
            <a:pPr marL="285750" indent="-285750">
              <a:buFont typeface="Arial" panose="020B0604020202020204" pitchFamily="34" charset="0"/>
              <a:buChar char="•"/>
            </a:pPr>
            <a:r>
              <a:rPr lang="en-US" dirty="0"/>
              <a:t>Past recycling habits and the presence of a bottle bill are mainly responsible for maintaining the status quo</a:t>
            </a:r>
          </a:p>
          <a:p>
            <a:pPr marL="285750" indent="-285750">
              <a:buFont typeface="Arial" panose="020B0604020202020204" pitchFamily="34" charset="0"/>
              <a:buChar char="•"/>
            </a:pPr>
            <a:r>
              <a:rPr lang="en-US" dirty="0"/>
              <a:t>The decision model variables are assumed to remain constant</a:t>
            </a:r>
          </a:p>
        </p:txBody>
      </p:sp>
    </p:spTree>
    <p:extLst>
      <p:ext uri="{BB962C8B-B14F-4D97-AF65-F5344CB8AC3E}">
        <p14:creationId xmlns:p14="http://schemas.microsoft.com/office/powerpoint/2010/main" val="552234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a:xfrm>
            <a:off x="838200" y="355186"/>
            <a:ext cx="10515600" cy="1325563"/>
          </a:xfrm>
        </p:spPr>
        <p:txBody>
          <a:bodyPr>
            <a:normAutofit/>
          </a:bodyPr>
          <a:lstStyle/>
          <a:p>
            <a:r>
              <a:rPr lang="en-US" sz="3600" dirty="0">
                <a:latin typeface="Arial"/>
                <a:cs typeface="Arial"/>
              </a:rPr>
              <a:t>Intervention scenario results</a:t>
            </a:r>
            <a:endParaRPr lang="en-US" sz="3600" dirty="0">
              <a:cs typeface="Calibri Light"/>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35</a:t>
            </a:fld>
            <a:endParaRPr lang="en-US" dirty="0">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a:off x="845819" y="1341120"/>
            <a:ext cx="7773247" cy="7620"/>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8BE9C07-0AF5-30D3-4DBF-AC55372BBB3D}"/>
              </a:ext>
            </a:extLst>
          </p:cNvPr>
          <p:cNvSpPr/>
          <p:nvPr/>
        </p:nvSpPr>
        <p:spPr>
          <a:xfrm>
            <a:off x="201592" y="1683613"/>
            <a:ext cx="2998805" cy="2308324"/>
          </a:xfrm>
          <a:prstGeom prst="rect">
            <a:avLst/>
          </a:prstGeom>
        </p:spPr>
        <p:txBody>
          <a:bodyPr wrap="square">
            <a:spAutoFit/>
          </a:bodyPr>
          <a:lstStyle/>
          <a:p>
            <a:pPr fontAlgn="ctr"/>
            <a:r>
              <a:rPr lang="en-US" sz="1600" b="1" dirty="0">
                <a:latin typeface="Calibri" panose="020F0502020204030204" pitchFamily="34" charset="0"/>
              </a:rPr>
              <a:t>Intervention scenario effects:</a:t>
            </a:r>
          </a:p>
          <a:p>
            <a:pPr marL="285750" indent="-285750" fontAlgn="ctr">
              <a:buFont typeface="Arial" panose="020B0604020202020204" pitchFamily="34" charset="0"/>
              <a:buChar char="•"/>
            </a:pPr>
            <a:r>
              <a:rPr lang="en-US" sz="1600" dirty="0">
                <a:latin typeface="Calibri" panose="020F0502020204030204" pitchFamily="34" charset="0"/>
              </a:rPr>
              <a:t>Equitable access increases the collection rate by 14 points</a:t>
            </a:r>
          </a:p>
          <a:p>
            <a:pPr marL="285750" indent="-285750" fontAlgn="ctr">
              <a:buFont typeface="Arial" panose="020B0604020202020204" pitchFamily="34" charset="0"/>
              <a:buChar char="•"/>
            </a:pPr>
            <a:r>
              <a:rPr lang="en-US" sz="1600" dirty="0">
                <a:latin typeface="Calibri" panose="020F0502020204030204" pitchFamily="34" charset="0"/>
              </a:rPr>
              <a:t>Education increases the collection rate by 20 points</a:t>
            </a:r>
          </a:p>
          <a:p>
            <a:pPr marL="285750" indent="-285750" fontAlgn="ctr">
              <a:buFont typeface="Arial" panose="020B0604020202020204" pitchFamily="34" charset="0"/>
              <a:buChar char="•"/>
            </a:pPr>
            <a:r>
              <a:rPr lang="en-US" sz="1600" dirty="0">
                <a:latin typeface="Calibri" panose="020F0502020204030204" pitchFamily="34" charset="0"/>
              </a:rPr>
              <a:t>Cart tagging decreases the contamination rate by a third</a:t>
            </a:r>
          </a:p>
          <a:p>
            <a:pPr marL="285750" indent="-285750" fontAlgn="ctr">
              <a:buFont typeface="Arial" panose="020B0604020202020204" pitchFamily="34" charset="0"/>
              <a:buChar char="•"/>
            </a:pPr>
            <a:r>
              <a:rPr lang="en-US" sz="1600" dirty="0">
                <a:latin typeface="Calibri" panose="020F0502020204030204" pitchFamily="34" charset="0"/>
              </a:rPr>
              <a:t>DRS increases the collection rate by 41 points</a:t>
            </a:r>
          </a:p>
        </p:txBody>
      </p:sp>
      <p:pic>
        <p:nvPicPr>
          <p:cNvPr id="3" name="Picture 2" descr="A picture containing graphical user interface&#10;&#10;Description automatically generated">
            <a:extLst>
              <a:ext uri="{FF2B5EF4-FFF2-40B4-BE49-F238E27FC236}">
                <a16:creationId xmlns:a16="http://schemas.microsoft.com/office/drawing/2014/main" id="{F3FABD76-6D72-DAC5-8634-1ABD80D2FB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0960" y="1196614"/>
            <a:ext cx="5212080" cy="5159736"/>
          </a:xfrm>
          <a:prstGeom prst="rect">
            <a:avLst/>
          </a:prstGeom>
          <a:noFill/>
          <a:ln>
            <a:noFill/>
          </a:ln>
        </p:spPr>
      </p:pic>
      <p:grpSp>
        <p:nvGrpSpPr>
          <p:cNvPr id="9" name="Group 8">
            <a:extLst>
              <a:ext uri="{FF2B5EF4-FFF2-40B4-BE49-F238E27FC236}">
                <a16:creationId xmlns:a16="http://schemas.microsoft.com/office/drawing/2014/main" id="{6B4D5201-47F8-488E-29BE-53D49C03F409}"/>
              </a:ext>
            </a:extLst>
          </p:cNvPr>
          <p:cNvGrpSpPr/>
          <p:nvPr/>
        </p:nvGrpSpPr>
        <p:grpSpPr>
          <a:xfrm>
            <a:off x="3134840" y="1680749"/>
            <a:ext cx="3770847" cy="2560320"/>
            <a:chOff x="3134840" y="1680749"/>
            <a:chExt cx="3770847" cy="2560320"/>
          </a:xfrm>
        </p:grpSpPr>
        <p:pic>
          <p:nvPicPr>
            <p:cNvPr id="16" name="Picture 15" descr="Chart, line chart&#10;&#10;Description automatically generated">
              <a:extLst>
                <a:ext uri="{FF2B5EF4-FFF2-40B4-BE49-F238E27FC236}">
                  <a16:creationId xmlns:a16="http://schemas.microsoft.com/office/drawing/2014/main" id="{5F54705E-9FEB-B497-AB5D-6A4651685D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840" y="1680749"/>
              <a:ext cx="3770847" cy="2560320"/>
            </a:xfrm>
            <a:prstGeom prst="rect">
              <a:avLst/>
            </a:prstGeom>
          </p:spPr>
        </p:pic>
        <p:pic>
          <p:nvPicPr>
            <p:cNvPr id="8" name="Picture 7" descr="Chart, line chart&#10;&#10;Description automatically generated">
              <a:extLst>
                <a:ext uri="{FF2B5EF4-FFF2-40B4-BE49-F238E27FC236}">
                  <a16:creationId xmlns:a16="http://schemas.microsoft.com/office/drawing/2014/main" id="{2E259B95-A5B4-7B43-ED0D-6DC69F9E3F7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5" t="11810" r="96078" b="63912"/>
            <a:stretch/>
          </p:blipFill>
          <p:spPr bwMode="auto">
            <a:xfrm>
              <a:off x="3188110" y="2180662"/>
              <a:ext cx="199440" cy="1335320"/>
            </a:xfrm>
            <a:prstGeom prst="rect">
              <a:avLst/>
            </a:prstGeom>
            <a:noFill/>
            <a:ln>
              <a:noFill/>
            </a:ln>
          </p:spPr>
        </p:pic>
      </p:grpSp>
      <p:grpSp>
        <p:nvGrpSpPr>
          <p:cNvPr id="12" name="Group 11">
            <a:extLst>
              <a:ext uri="{FF2B5EF4-FFF2-40B4-BE49-F238E27FC236}">
                <a16:creationId xmlns:a16="http://schemas.microsoft.com/office/drawing/2014/main" id="{522BCDA7-C7B1-59BF-62AF-02B9BD21524B}"/>
              </a:ext>
            </a:extLst>
          </p:cNvPr>
          <p:cNvGrpSpPr/>
          <p:nvPr/>
        </p:nvGrpSpPr>
        <p:grpSpPr>
          <a:xfrm>
            <a:off x="38960" y="4651514"/>
            <a:ext cx="6804631" cy="2069961"/>
            <a:chOff x="38960" y="4651514"/>
            <a:chExt cx="6804631" cy="2069961"/>
          </a:xfrm>
        </p:grpSpPr>
        <p:pic>
          <p:nvPicPr>
            <p:cNvPr id="24" name="Picture 23" descr="Chart&#10;&#10;Description automatically generated with low confidence">
              <a:extLst>
                <a:ext uri="{FF2B5EF4-FFF2-40B4-BE49-F238E27FC236}">
                  <a16:creationId xmlns:a16="http://schemas.microsoft.com/office/drawing/2014/main" id="{85179923-7121-C25A-3985-DA1DD1061F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960" y="4651514"/>
              <a:ext cx="6804631" cy="2069961"/>
            </a:xfrm>
            <a:prstGeom prst="rect">
              <a:avLst/>
            </a:prstGeom>
          </p:spPr>
        </p:pic>
        <p:pic>
          <p:nvPicPr>
            <p:cNvPr id="11" name="Picture 10" descr="Chart, line chart&#10;&#10;Description automatically generated">
              <a:extLst>
                <a:ext uri="{FF2B5EF4-FFF2-40B4-BE49-F238E27FC236}">
                  <a16:creationId xmlns:a16="http://schemas.microsoft.com/office/drawing/2014/main" id="{90608AAE-4392-0797-532E-829BE3D8BFE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5" t="11810" r="96078" b="63912"/>
            <a:stretch/>
          </p:blipFill>
          <p:spPr bwMode="auto">
            <a:xfrm>
              <a:off x="46432" y="5081587"/>
              <a:ext cx="149299" cy="999609"/>
            </a:xfrm>
            <a:prstGeom prst="rect">
              <a:avLst/>
            </a:prstGeom>
            <a:noFill/>
            <a:ln>
              <a:noFill/>
            </a:ln>
          </p:spPr>
        </p:pic>
      </p:grpSp>
    </p:spTree>
    <p:extLst>
      <p:ext uri="{BB962C8B-B14F-4D97-AF65-F5344CB8AC3E}">
        <p14:creationId xmlns:p14="http://schemas.microsoft.com/office/powerpoint/2010/main" val="2469367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748C8D1-510D-1F63-2AB4-6FC3F4579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334" y="1786514"/>
            <a:ext cx="4349732" cy="2084247"/>
          </a:xfrm>
          <a:prstGeom prst="rect">
            <a:avLst/>
          </a:prstGeom>
        </p:spPr>
      </p:pic>
      <p:pic>
        <p:nvPicPr>
          <p:cNvPr id="16" name="Picture 15" descr="Map&#10;&#10;Description automatically generated">
            <a:extLst>
              <a:ext uri="{FF2B5EF4-FFF2-40B4-BE49-F238E27FC236}">
                <a16:creationId xmlns:a16="http://schemas.microsoft.com/office/drawing/2014/main" id="{CACD6D56-FB8E-897C-1722-B73525C41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0" y="3870761"/>
            <a:ext cx="4239146" cy="2019880"/>
          </a:xfrm>
          <a:prstGeom prst="rect">
            <a:avLst/>
          </a:prstGeom>
        </p:spPr>
      </p:pic>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Intervention scenario results</a:t>
            </a:r>
            <a:endParaRPr lang="en-US" sz="3600" dirty="0">
              <a:cs typeface="Calibri Light"/>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36</a:t>
            </a:fld>
            <a:endParaRPr lang="en-US" dirty="0">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a:off x="845819" y="1341120"/>
            <a:ext cx="7773247" cy="7620"/>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pic>
        <p:nvPicPr>
          <p:cNvPr id="14" name="Picture 13" descr="A map of the world&#10;&#10;Description automatically generated with medium confidence">
            <a:extLst>
              <a:ext uri="{FF2B5EF4-FFF2-40B4-BE49-F238E27FC236}">
                <a16:creationId xmlns:a16="http://schemas.microsoft.com/office/drawing/2014/main" id="{0E03D879-510A-D43F-6953-368FB689F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30" y="1786514"/>
            <a:ext cx="4239146" cy="2084247"/>
          </a:xfrm>
          <a:prstGeom prst="rect">
            <a:avLst/>
          </a:prstGeom>
        </p:spPr>
      </p:pic>
      <p:sp>
        <p:nvSpPr>
          <p:cNvPr id="22" name="Oval 21">
            <a:extLst>
              <a:ext uri="{FF2B5EF4-FFF2-40B4-BE49-F238E27FC236}">
                <a16:creationId xmlns:a16="http://schemas.microsoft.com/office/drawing/2014/main" id="{EB1B9A49-5784-0D23-0DF4-9BD17C276C59}"/>
              </a:ext>
            </a:extLst>
          </p:cNvPr>
          <p:cNvSpPr/>
          <p:nvPr/>
        </p:nvSpPr>
        <p:spPr>
          <a:xfrm rot="2538873">
            <a:off x="116412" y="4642273"/>
            <a:ext cx="1215120" cy="517856"/>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2DC6342-7217-59A5-E726-534EC885309C}"/>
              </a:ext>
            </a:extLst>
          </p:cNvPr>
          <p:cNvSpPr/>
          <p:nvPr/>
        </p:nvSpPr>
        <p:spPr>
          <a:xfrm rot="2538873">
            <a:off x="3307971" y="2005074"/>
            <a:ext cx="348800" cy="318432"/>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175A1F2-4496-74AC-5328-C881DB69251A}"/>
              </a:ext>
            </a:extLst>
          </p:cNvPr>
          <p:cNvSpPr/>
          <p:nvPr/>
        </p:nvSpPr>
        <p:spPr>
          <a:xfrm rot="1658499">
            <a:off x="505269" y="4157240"/>
            <a:ext cx="2510769" cy="10418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Map&#10;&#10;Description automatically generated">
            <a:extLst>
              <a:ext uri="{FF2B5EF4-FFF2-40B4-BE49-F238E27FC236}">
                <a16:creationId xmlns:a16="http://schemas.microsoft.com/office/drawing/2014/main" id="{CA95FE62-9D13-A1C9-0037-2DC57D73E3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3709" y="3869817"/>
            <a:ext cx="4199112" cy="2020824"/>
          </a:xfrm>
          <a:prstGeom prst="rect">
            <a:avLst/>
          </a:prstGeom>
        </p:spPr>
      </p:pic>
      <p:sp>
        <p:nvSpPr>
          <p:cNvPr id="41" name="Oval 40">
            <a:extLst>
              <a:ext uri="{FF2B5EF4-FFF2-40B4-BE49-F238E27FC236}">
                <a16:creationId xmlns:a16="http://schemas.microsoft.com/office/drawing/2014/main" id="{48519D9A-947B-D728-83DC-70868C61E35D}"/>
              </a:ext>
            </a:extLst>
          </p:cNvPr>
          <p:cNvSpPr/>
          <p:nvPr/>
        </p:nvSpPr>
        <p:spPr>
          <a:xfrm rot="20518909">
            <a:off x="5473828" y="4452845"/>
            <a:ext cx="2109231" cy="123747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F35D975-028A-DE65-197B-75A42632D13B}"/>
              </a:ext>
            </a:extLst>
          </p:cNvPr>
          <p:cNvSpPr/>
          <p:nvPr/>
        </p:nvSpPr>
        <p:spPr>
          <a:xfrm>
            <a:off x="5669934" y="1878800"/>
            <a:ext cx="426066" cy="27327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DDE9C79-2BC7-32E1-E434-11E85E3918A7}"/>
              </a:ext>
            </a:extLst>
          </p:cNvPr>
          <p:cNvSpPr/>
          <p:nvPr/>
        </p:nvSpPr>
        <p:spPr>
          <a:xfrm>
            <a:off x="8714970" y="1379634"/>
            <a:ext cx="3501427" cy="5262979"/>
          </a:xfrm>
          <a:prstGeom prst="rect">
            <a:avLst/>
          </a:prstGeom>
        </p:spPr>
        <p:txBody>
          <a:bodyPr wrap="square">
            <a:spAutoFit/>
          </a:bodyPr>
          <a:lstStyle/>
          <a:p>
            <a:pPr fontAlgn="ctr"/>
            <a:r>
              <a:rPr lang="en-US" sz="1600" dirty="0">
                <a:latin typeface="Calibri" panose="020F0502020204030204" pitchFamily="34" charset="0"/>
              </a:rPr>
              <a:t>Interventions targeting different agents’ characteristics have </a:t>
            </a:r>
            <a:r>
              <a:rPr lang="en-US" sz="1600" b="1" dirty="0">
                <a:latin typeface="Calibri" panose="020F0502020204030204" pitchFamily="34" charset="0"/>
              </a:rPr>
              <a:t>diverging effects regionally</a:t>
            </a:r>
            <a:r>
              <a:rPr lang="en-US" sz="1600" dirty="0">
                <a:latin typeface="Calibri" panose="020F0502020204030204" pitchFamily="34" charset="0"/>
              </a:rPr>
              <a:t> – increased education affects southern states the most (</a:t>
            </a:r>
            <a:r>
              <a:rPr lang="en-US" sz="1600" b="1" dirty="0">
                <a:latin typeface="Calibri" panose="020F0502020204030204" pitchFamily="34" charset="0"/>
              </a:rPr>
              <a:t>B</a:t>
            </a:r>
            <a:r>
              <a:rPr lang="en-US" sz="1600" dirty="0">
                <a:latin typeface="Calibri" panose="020F0502020204030204" pitchFamily="34" charset="0"/>
              </a:rPr>
              <a:t>) while Equitable access mostly affects the West, Midwest and South (</a:t>
            </a:r>
            <a:r>
              <a:rPr lang="en-US" sz="1600" b="1" dirty="0">
                <a:latin typeface="Calibri" panose="020F0502020204030204" pitchFamily="34" charset="0"/>
              </a:rPr>
              <a:t>A</a:t>
            </a:r>
            <a:r>
              <a:rPr lang="en-US" sz="1600" dirty="0">
                <a:latin typeface="Calibri" panose="020F0502020204030204" pitchFamily="34" charset="0"/>
              </a:rPr>
              <a:t>)</a:t>
            </a:r>
          </a:p>
          <a:p>
            <a:pPr fontAlgn="ctr"/>
            <a:endParaRPr lang="en-US" sz="1600" dirty="0">
              <a:latin typeface="Calibri" panose="020F0502020204030204" pitchFamily="34" charset="0"/>
            </a:endParaRPr>
          </a:p>
          <a:p>
            <a:pPr fontAlgn="ctr"/>
            <a:r>
              <a:rPr lang="en-US" sz="1600" b="1" dirty="0">
                <a:latin typeface="Calibri" panose="020F0502020204030204" pitchFamily="34" charset="0"/>
              </a:rPr>
              <a:t>Red circles:</a:t>
            </a:r>
            <a:r>
              <a:rPr lang="en-US" sz="1600" dirty="0">
                <a:latin typeface="Calibri" panose="020F0502020204030204" pitchFamily="34" charset="0"/>
              </a:rPr>
              <a:t> the interventions are most effective in regions with low access to curbside recycling or low knowledge of recycling</a:t>
            </a:r>
          </a:p>
          <a:p>
            <a:pPr fontAlgn="ctr"/>
            <a:endParaRPr lang="en-US" sz="1600" dirty="0">
              <a:latin typeface="Calibri" panose="020F0502020204030204" pitchFamily="34" charset="0"/>
            </a:endParaRPr>
          </a:p>
          <a:p>
            <a:pPr fontAlgn="ctr"/>
            <a:r>
              <a:rPr lang="en-US" sz="1600" b="1" dirty="0">
                <a:latin typeface="Calibri" panose="020F0502020204030204" pitchFamily="34" charset="0"/>
              </a:rPr>
              <a:t>Yellow circles:</a:t>
            </a:r>
            <a:r>
              <a:rPr lang="en-US" sz="1600" dirty="0">
                <a:latin typeface="Calibri" panose="020F0502020204030204" pitchFamily="34" charset="0"/>
              </a:rPr>
              <a:t> in regions with already high collection rates, interventions have low effects</a:t>
            </a:r>
          </a:p>
          <a:p>
            <a:pPr fontAlgn="ctr"/>
            <a:endParaRPr lang="en-US" sz="1600" dirty="0">
              <a:latin typeface="Calibri" panose="020F0502020204030204" pitchFamily="34" charset="0"/>
            </a:endParaRPr>
          </a:p>
          <a:p>
            <a:pPr fontAlgn="ctr"/>
            <a:r>
              <a:rPr lang="en-US" sz="1600" b="1" dirty="0">
                <a:latin typeface="Calibri" panose="020F0502020204030204" pitchFamily="34" charset="0"/>
              </a:rPr>
              <a:t>Grey circles:</a:t>
            </a:r>
            <a:r>
              <a:rPr lang="en-US" sz="1600" dirty="0">
                <a:latin typeface="Calibri" panose="020F0502020204030204" pitchFamily="34" charset="0"/>
              </a:rPr>
              <a:t> in some cases where access or knowledge is already high, interventions may still prove effective as they may break “bad” </a:t>
            </a:r>
            <a:r>
              <a:rPr lang="en-US" sz="1600" dirty="0" err="1">
                <a:latin typeface="Calibri" panose="020F0502020204030204" pitchFamily="34" charset="0"/>
              </a:rPr>
              <a:t>wishcycling</a:t>
            </a:r>
            <a:r>
              <a:rPr lang="en-US" sz="1600" dirty="0">
                <a:latin typeface="Calibri" panose="020F0502020204030204" pitchFamily="34" charset="0"/>
              </a:rPr>
              <a:t> and trash habits</a:t>
            </a:r>
          </a:p>
        </p:txBody>
      </p:sp>
      <p:sp>
        <p:nvSpPr>
          <p:cNvPr id="52" name="Oval 51">
            <a:extLst>
              <a:ext uri="{FF2B5EF4-FFF2-40B4-BE49-F238E27FC236}">
                <a16:creationId xmlns:a16="http://schemas.microsoft.com/office/drawing/2014/main" id="{A718DB99-3402-AEA1-0B01-404961796768}"/>
              </a:ext>
            </a:extLst>
          </p:cNvPr>
          <p:cNvSpPr/>
          <p:nvPr/>
        </p:nvSpPr>
        <p:spPr>
          <a:xfrm rot="20518909">
            <a:off x="5287927" y="2407133"/>
            <a:ext cx="2109231" cy="123747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C97C3C9-0C89-EE18-2195-22C9101C75D2}"/>
              </a:ext>
            </a:extLst>
          </p:cNvPr>
          <p:cNvSpPr/>
          <p:nvPr/>
        </p:nvSpPr>
        <p:spPr>
          <a:xfrm rot="3088403">
            <a:off x="4199928" y="4731078"/>
            <a:ext cx="1017293" cy="31409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2780977-804D-BC27-29CE-9620899AB754}"/>
              </a:ext>
            </a:extLst>
          </p:cNvPr>
          <p:cNvSpPr/>
          <p:nvPr/>
        </p:nvSpPr>
        <p:spPr>
          <a:xfrm rot="3088403">
            <a:off x="4199652" y="2684452"/>
            <a:ext cx="1017293" cy="31409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A36F5A7-893D-3BB4-4467-F3C88C1DC7FD}"/>
              </a:ext>
            </a:extLst>
          </p:cNvPr>
          <p:cNvSpPr/>
          <p:nvPr/>
        </p:nvSpPr>
        <p:spPr>
          <a:xfrm>
            <a:off x="5616946" y="3960073"/>
            <a:ext cx="426066" cy="27327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25E9D00-B80D-D6B2-71A5-F410AE463E45}"/>
              </a:ext>
            </a:extLst>
          </p:cNvPr>
          <p:cNvSpPr/>
          <p:nvPr/>
        </p:nvSpPr>
        <p:spPr>
          <a:xfrm rot="2538873">
            <a:off x="3312415" y="4087049"/>
            <a:ext cx="348800" cy="318432"/>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81DE0B6-8122-9600-8B69-BF0035044D5C}"/>
              </a:ext>
            </a:extLst>
          </p:cNvPr>
          <p:cNvSpPr/>
          <p:nvPr/>
        </p:nvSpPr>
        <p:spPr>
          <a:xfrm rot="1658499">
            <a:off x="505269" y="2043039"/>
            <a:ext cx="2510769" cy="10418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E3BD9E7-C7E3-E3F1-7C10-94158DC70663}"/>
              </a:ext>
            </a:extLst>
          </p:cNvPr>
          <p:cNvSpPr/>
          <p:nvPr/>
        </p:nvSpPr>
        <p:spPr>
          <a:xfrm rot="2538873">
            <a:off x="173530" y="2568982"/>
            <a:ext cx="1215120" cy="517856"/>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16C600C-9875-F827-0A91-E5071C3733BE}"/>
              </a:ext>
            </a:extLst>
          </p:cNvPr>
          <p:cNvSpPr txBox="1"/>
          <p:nvPr/>
        </p:nvSpPr>
        <p:spPr>
          <a:xfrm>
            <a:off x="157513" y="5987018"/>
            <a:ext cx="4110963" cy="369332"/>
          </a:xfrm>
          <a:prstGeom prst="rect">
            <a:avLst/>
          </a:prstGeom>
          <a:noFill/>
        </p:spPr>
        <p:txBody>
          <a:bodyPr wrap="square">
            <a:spAutoFit/>
          </a:bodyPr>
          <a:lstStyle/>
          <a:p>
            <a:pPr fontAlgn="ctr"/>
            <a:r>
              <a:rPr lang="en-US" sz="1800" b="1" dirty="0">
                <a:latin typeface="Calibri" panose="020F0502020204030204" pitchFamily="34" charset="0"/>
              </a:rPr>
              <a:t>A</a:t>
            </a:r>
            <a:r>
              <a:rPr lang="en-US" sz="1800" dirty="0">
                <a:latin typeface="Calibri" panose="020F0502020204030204" pitchFamily="34" charset="0"/>
              </a:rPr>
              <a:t>: Equitable access scenario</a:t>
            </a:r>
          </a:p>
        </p:txBody>
      </p:sp>
      <p:sp>
        <p:nvSpPr>
          <p:cNvPr id="24" name="TextBox 23">
            <a:extLst>
              <a:ext uri="{FF2B5EF4-FFF2-40B4-BE49-F238E27FC236}">
                <a16:creationId xmlns:a16="http://schemas.microsoft.com/office/drawing/2014/main" id="{35631C85-23B1-E7D7-2A25-6B2482097EAE}"/>
              </a:ext>
            </a:extLst>
          </p:cNvPr>
          <p:cNvSpPr txBox="1"/>
          <p:nvPr/>
        </p:nvSpPr>
        <p:spPr>
          <a:xfrm>
            <a:off x="4267488" y="5980882"/>
            <a:ext cx="4110963" cy="369332"/>
          </a:xfrm>
          <a:prstGeom prst="rect">
            <a:avLst/>
          </a:prstGeom>
          <a:noFill/>
        </p:spPr>
        <p:txBody>
          <a:bodyPr wrap="square">
            <a:spAutoFit/>
          </a:bodyPr>
          <a:lstStyle/>
          <a:p>
            <a:pPr fontAlgn="ctr"/>
            <a:r>
              <a:rPr lang="en-US" b="1" dirty="0">
                <a:latin typeface="Calibri" panose="020F0502020204030204" pitchFamily="34" charset="0"/>
              </a:rPr>
              <a:t>B</a:t>
            </a:r>
            <a:r>
              <a:rPr lang="en-US" sz="1800" dirty="0">
                <a:latin typeface="Calibri" panose="020F0502020204030204" pitchFamily="34" charset="0"/>
              </a:rPr>
              <a:t>: Education scenario</a:t>
            </a:r>
          </a:p>
        </p:txBody>
      </p:sp>
    </p:spTree>
    <p:extLst>
      <p:ext uri="{BB962C8B-B14F-4D97-AF65-F5344CB8AC3E}">
        <p14:creationId xmlns:p14="http://schemas.microsoft.com/office/powerpoint/2010/main" val="846660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Avoided impacts from higher PET waste collection</a:t>
            </a:r>
            <a:endParaRPr lang="en-US" sz="3600" dirty="0">
              <a:cs typeface="Calibri Light"/>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37</a:t>
            </a:fld>
            <a:endParaRPr lang="en-US" dirty="0">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a:off x="845819" y="1341120"/>
            <a:ext cx="7773247" cy="7620"/>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pic>
        <p:nvPicPr>
          <p:cNvPr id="5" name="Picture 4" descr="Chart&#10;&#10;Description automatically generated">
            <a:extLst>
              <a:ext uri="{FF2B5EF4-FFF2-40B4-BE49-F238E27FC236}">
                <a16:creationId xmlns:a16="http://schemas.microsoft.com/office/drawing/2014/main" id="{12586503-85D3-3616-9C8C-528820B5CA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0180"/>
          <a:stretch/>
        </p:blipFill>
        <p:spPr>
          <a:xfrm>
            <a:off x="5397021" y="2028787"/>
            <a:ext cx="6794979" cy="376465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E6772A-FDAD-C62F-691A-C24BA8F13C9D}"/>
                  </a:ext>
                </a:extLst>
              </p:cNvPr>
              <p:cNvSpPr txBox="1"/>
              <p:nvPr/>
            </p:nvSpPr>
            <p:spPr>
              <a:xfrm>
                <a:off x="416150" y="1690688"/>
                <a:ext cx="4917850" cy="5047536"/>
              </a:xfrm>
              <a:prstGeom prst="rect">
                <a:avLst/>
              </a:prstGeom>
              <a:noFill/>
            </p:spPr>
            <p:txBody>
              <a:bodyPr wrap="square" rtlCol="0">
                <a:spAutoFit/>
              </a:bodyPr>
              <a:lstStyle/>
              <a:p>
                <a:r>
                  <a:rPr lang="en-US" b="1" dirty="0"/>
                  <a:t>Assumptions:</a:t>
                </a:r>
              </a:p>
              <a:p>
                <a:pPr marL="285750" indent="-285750">
                  <a:buFont typeface="Arial" panose="020B0604020202020204" pitchFamily="34" charset="0"/>
                  <a:buChar char="•"/>
                </a:pPr>
                <a:r>
                  <a:rPr lang="en-US" sz="1600" dirty="0"/>
                  <a:t>Equitable access scenario</a:t>
                </a:r>
              </a:p>
              <a:p>
                <a:pPr marL="285750" indent="-285750">
                  <a:buFont typeface="Arial" panose="020B0604020202020204" pitchFamily="34" charset="0"/>
                  <a:buChar char="•"/>
                </a:pPr>
                <a:r>
                  <a:rPr lang="en-US" sz="1600" b="1" dirty="0"/>
                  <a:t>Close-loop recycling </a:t>
                </a:r>
                <a:r>
                  <a:rPr lang="en-US" sz="1600" b="1" dirty="0">
                    <a:sym typeface="Wingdings" panose="05000000000000000000" pitchFamily="2" charset="2"/>
                  </a:rPr>
                  <a:t></a:t>
                </a:r>
                <a:r>
                  <a:rPr lang="en-US" sz="1600" dirty="0"/>
                  <a:t> all collected PET bottle waste converted into oligomers via glycolysis and used to make new PET bottles</a:t>
                </a:r>
              </a:p>
              <a:p>
                <a:pPr marL="285750" indent="-285750">
                  <a:buFont typeface="Arial" panose="020B0604020202020204" pitchFamily="34" charset="0"/>
                  <a:buChar char="•"/>
                </a:pPr>
                <a:r>
                  <a:rPr lang="en-US" sz="1600" dirty="0"/>
                  <a:t>Electricity mix decarbonizes according to projections from the Regional Energy Deployment System (</a:t>
                </a:r>
                <a:r>
                  <a:rPr lang="en-US" sz="1600" dirty="0" err="1"/>
                  <a:t>ReEDS</a:t>
                </a:r>
                <a:r>
                  <a:rPr lang="en-US" sz="1600" dirty="0"/>
                  <a:t>) model </a:t>
                </a:r>
              </a:p>
              <a:p>
                <a:endParaRPr lang="en-US" b="1" dirty="0">
                  <a:sym typeface="Wingdings" pitchFamily="2" charset="2"/>
                </a:endParaRPr>
              </a:p>
              <a:p>
                <a:r>
                  <a:rPr lang="en-US" dirty="0">
                    <a:sym typeface="Wingdings" pitchFamily="2" charset="2"/>
                  </a:rPr>
                  <a:t>Contributions from </a:t>
                </a:r>
                <a:r>
                  <a:rPr lang="en-US" b="1" dirty="0">
                    <a:sym typeface="Wingdings" pitchFamily="2" charset="2"/>
                  </a:rPr>
                  <a:t>Florida and Texas </a:t>
                </a:r>
                <a:r>
                  <a:rPr lang="en-US" dirty="0">
                    <a:sym typeface="Wingdings" pitchFamily="2" charset="2"/>
                  </a:rPr>
                  <a:t>dominate the results:</a:t>
                </a:r>
              </a:p>
              <a:p>
                <a:pPr marL="285750" indent="-285750">
                  <a:buFont typeface="Arial" panose="020B0604020202020204" pitchFamily="34" charset="0"/>
                  <a:buChar char="•"/>
                </a:pPr>
                <a:r>
                  <a:rPr lang="en-US" sz="1600" dirty="0">
                    <a:sym typeface="Wingdings" pitchFamily="2" charset="2"/>
                  </a:rPr>
                  <a:t>Top two PET bottle waste generators</a:t>
                </a:r>
              </a:p>
              <a:p>
                <a:pPr marL="285750" indent="-285750">
                  <a:buFont typeface="Arial" panose="020B0604020202020204" pitchFamily="34" charset="0"/>
                  <a:buChar char="•"/>
                </a:pPr>
                <a:r>
                  <a:rPr lang="en-US" sz="1600" dirty="0">
                    <a:sym typeface="Wingdings" pitchFamily="2" charset="2"/>
                  </a:rPr>
                  <a:t>Equitable access intervention is effective in those states increasing the collection rate by </a:t>
                </a:r>
                <a14:m>
                  <m:oMath xmlns:m="http://schemas.openxmlformats.org/officeDocument/2006/math">
                    <m:r>
                      <a:rPr lang="en-US" sz="1600" i="1" smtClean="0">
                        <a:latin typeface="Cambria Math" panose="02040503050406030204" pitchFamily="18" charset="0"/>
                        <a:ea typeface="Cambria Math" panose="02040503050406030204" pitchFamily="18" charset="0"/>
                        <a:sym typeface="Wingdings" pitchFamily="2" charset="2"/>
                      </a:rPr>
                      <m:t>~</m:t>
                    </m:r>
                  </m:oMath>
                </a14:m>
                <a:r>
                  <a:rPr lang="en-US" sz="1600" dirty="0">
                    <a:sym typeface="Wingdings" pitchFamily="2" charset="2"/>
                  </a:rPr>
                  <a:t>18%</a:t>
                </a:r>
              </a:p>
              <a:p>
                <a:pPr marL="285750" indent="-285750">
                  <a:buFont typeface="Arial" panose="020B0604020202020204" pitchFamily="34" charset="0"/>
                  <a:buChar char="•"/>
                </a:pPr>
                <a:endParaRPr lang="en-US" dirty="0">
                  <a:sym typeface="Wingdings" pitchFamily="2" charset="2"/>
                </a:endParaRPr>
              </a:p>
              <a:p>
                <a:r>
                  <a:rPr lang="en-US" dirty="0">
                    <a:sym typeface="Wingdings" pitchFamily="2" charset="2"/>
                  </a:rPr>
                  <a:t>In California and New-York the equitable access scenario only raises collection rates by </a:t>
                </a:r>
                <a14:m>
                  <m:oMath xmlns:m="http://schemas.openxmlformats.org/officeDocument/2006/math">
                    <m:r>
                      <a:rPr lang="en-US" i="1" smtClean="0">
                        <a:latin typeface="Cambria Math" panose="02040503050406030204" pitchFamily="18" charset="0"/>
                        <a:ea typeface="Cambria Math" panose="02040503050406030204" pitchFamily="18" charset="0"/>
                        <a:sym typeface="Wingdings" pitchFamily="2" charset="2"/>
                      </a:rPr>
                      <m:t>~</m:t>
                    </m:r>
                  </m:oMath>
                </a14:m>
                <a:r>
                  <a:rPr lang="en-US" dirty="0">
                    <a:sym typeface="Wingdings" pitchFamily="2" charset="2"/>
                  </a:rPr>
                  <a:t>5% but they are also top PET waste generators  3</a:t>
                </a:r>
                <a:r>
                  <a:rPr lang="en-US" baseline="30000" dirty="0">
                    <a:sym typeface="Wingdings" pitchFamily="2" charset="2"/>
                  </a:rPr>
                  <a:t>rd</a:t>
                </a:r>
                <a:r>
                  <a:rPr lang="en-US" dirty="0">
                    <a:sym typeface="Wingdings" pitchFamily="2" charset="2"/>
                  </a:rPr>
                  <a:t> and 4</a:t>
                </a:r>
                <a:r>
                  <a:rPr lang="en-US" baseline="30000" dirty="0">
                    <a:sym typeface="Wingdings" pitchFamily="2" charset="2"/>
                  </a:rPr>
                  <a:t>th</a:t>
                </a:r>
                <a:r>
                  <a:rPr lang="en-US" dirty="0">
                    <a:sym typeface="Wingdings" pitchFamily="2" charset="2"/>
                  </a:rPr>
                  <a:t> contributors of avoided GHG emissions</a:t>
                </a:r>
              </a:p>
            </p:txBody>
          </p:sp>
        </mc:Choice>
        <mc:Fallback xmlns="">
          <p:sp>
            <p:nvSpPr>
              <p:cNvPr id="8" name="TextBox 7">
                <a:extLst>
                  <a:ext uri="{FF2B5EF4-FFF2-40B4-BE49-F238E27FC236}">
                    <a16:creationId xmlns:a16="http://schemas.microsoft.com/office/drawing/2014/main" id="{F8E6772A-FDAD-C62F-691A-C24BA8F13C9D}"/>
                  </a:ext>
                </a:extLst>
              </p:cNvPr>
              <p:cNvSpPr txBox="1">
                <a:spLocks noRot="1" noChangeAspect="1" noMove="1" noResize="1" noEditPoints="1" noAdjustHandles="1" noChangeArrowheads="1" noChangeShapeType="1" noTextEdit="1"/>
              </p:cNvSpPr>
              <p:nvPr/>
            </p:nvSpPr>
            <p:spPr>
              <a:xfrm>
                <a:off x="416150" y="1690688"/>
                <a:ext cx="4917850" cy="5047536"/>
              </a:xfrm>
              <a:prstGeom prst="rect">
                <a:avLst/>
              </a:prstGeom>
              <a:blipFill>
                <a:blip r:embed="rId4"/>
                <a:stretch>
                  <a:fillRect l="-991" t="-604" r="-124" b="-96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1A9AC87-EE18-8710-3DAD-3B2E12F53D0F}"/>
              </a:ext>
            </a:extLst>
          </p:cNvPr>
          <p:cNvSpPr txBox="1"/>
          <p:nvPr/>
        </p:nvSpPr>
        <p:spPr>
          <a:xfrm>
            <a:off x="5746510" y="5798145"/>
            <a:ext cx="6096000" cy="923330"/>
          </a:xfrm>
          <a:prstGeom prst="rect">
            <a:avLst/>
          </a:prstGeom>
          <a:noFill/>
        </p:spPr>
        <p:txBody>
          <a:bodyPr wrap="square">
            <a:spAutoFit/>
          </a:bodyPr>
          <a:lstStyle/>
          <a:p>
            <a:r>
              <a:rPr lang="en-US" i="1" dirty="0"/>
              <a:t>Increased access to recycling programs avoids virgin plastic manufacturing and GHG emissions but as electricity decarbonizes, benefits lower</a:t>
            </a:r>
          </a:p>
        </p:txBody>
      </p:sp>
    </p:spTree>
    <p:extLst>
      <p:ext uri="{BB962C8B-B14F-4D97-AF65-F5344CB8AC3E}">
        <p14:creationId xmlns:p14="http://schemas.microsoft.com/office/powerpoint/2010/main" val="3939676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Avoided impacts from higher PET waste collection</a:t>
            </a:r>
            <a:endParaRPr lang="en-US" sz="3600" dirty="0">
              <a:cs typeface="Calibri Light"/>
            </a:endParaRP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38</a:t>
            </a:fld>
            <a:endParaRPr lang="en-US" dirty="0">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a:off x="845819" y="1341120"/>
            <a:ext cx="7773247" cy="7620"/>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DF310C1-1DF0-4878-C64E-F693F4D1F8EB}"/>
              </a:ext>
            </a:extLst>
          </p:cNvPr>
          <p:cNvSpPr txBox="1"/>
          <p:nvPr/>
        </p:nvSpPr>
        <p:spPr>
          <a:xfrm>
            <a:off x="7572488" y="1590289"/>
            <a:ext cx="4556759" cy="5139869"/>
          </a:xfrm>
          <a:prstGeom prst="rect">
            <a:avLst/>
          </a:prstGeom>
          <a:noFill/>
        </p:spPr>
        <p:txBody>
          <a:bodyPr wrap="square" rtlCol="0">
            <a:spAutoFit/>
          </a:bodyPr>
          <a:lstStyle/>
          <a:p>
            <a:r>
              <a:rPr lang="en-US" dirty="0"/>
              <a:t>According to the recycling partnership:</a:t>
            </a:r>
          </a:p>
          <a:p>
            <a:pPr marL="285750" indent="-285750">
              <a:buFont typeface="Arial" panose="020B0604020202020204" pitchFamily="34" charset="0"/>
              <a:buChar char="•"/>
            </a:pPr>
            <a:r>
              <a:rPr lang="en-US" sz="1600" dirty="0"/>
              <a:t>Better access to recycling programs would cost about $8.5 per household per year</a:t>
            </a:r>
          </a:p>
          <a:p>
            <a:pPr marL="285750" indent="-285750">
              <a:buFont typeface="Arial" panose="020B0604020202020204" pitchFamily="34" charset="0"/>
              <a:buChar char="•"/>
            </a:pPr>
            <a:r>
              <a:rPr lang="en-US" sz="1600" dirty="0"/>
              <a:t>Education and outreach would cost about $10 per household per year</a:t>
            </a:r>
          </a:p>
          <a:p>
            <a:pPr marL="285750" indent="-285750">
              <a:buFont typeface="Arial" panose="020B0604020202020204" pitchFamily="34" charset="0"/>
              <a:buChar char="•"/>
            </a:pPr>
            <a:endParaRPr lang="en-US" b="1" dirty="0"/>
          </a:p>
          <a:p>
            <a:r>
              <a:rPr lang="en-US" dirty="0">
                <a:sym typeface="Wingdings" pitchFamily="2" charset="2"/>
              </a:rPr>
              <a:t>Which intervention should we prioritize? It depends on:</a:t>
            </a:r>
          </a:p>
          <a:p>
            <a:pPr marL="285750" indent="-285750">
              <a:buFont typeface="Arial" panose="020B0604020202020204" pitchFamily="34" charset="0"/>
              <a:buChar char="•"/>
            </a:pPr>
            <a:r>
              <a:rPr lang="en-US" sz="1600" dirty="0">
                <a:sym typeface="Wingdings" pitchFamily="2" charset="2"/>
              </a:rPr>
              <a:t>The goal of the intervention: </a:t>
            </a:r>
            <a:r>
              <a:rPr lang="en-US" sz="1600" dirty="0" err="1">
                <a:sym typeface="Wingdings" pitchFamily="2" charset="2"/>
              </a:rPr>
              <a:t>i</a:t>
            </a:r>
            <a:r>
              <a:rPr lang="en-US" sz="1600" dirty="0">
                <a:sym typeface="Wingdings" pitchFamily="2" charset="2"/>
              </a:rPr>
              <a:t>) avoid plastic waste in the environment (i.e., increasing collection), ii) increasing resilience (i.e., avoid virgin manufacturing), iii) mitigating climate change (i.e., avoid GHG emissions) </a:t>
            </a:r>
          </a:p>
          <a:p>
            <a:pPr marL="285750" indent="-285750">
              <a:buFont typeface="Arial" panose="020B0604020202020204" pitchFamily="34" charset="0"/>
              <a:buChar char="•"/>
            </a:pPr>
            <a:r>
              <a:rPr lang="en-US" sz="1600" dirty="0">
                <a:sym typeface="Wingdings" pitchFamily="2" charset="2"/>
              </a:rPr>
              <a:t>The state:</a:t>
            </a:r>
          </a:p>
          <a:p>
            <a:pPr marL="742950" lvl="1" indent="-285750">
              <a:buFont typeface="Courier New" panose="02070309020205020404" pitchFamily="49" charset="0"/>
              <a:buChar char="o"/>
            </a:pPr>
            <a:r>
              <a:rPr lang="en-US" sz="1600" dirty="0">
                <a:sym typeface="Wingdings" pitchFamily="2" charset="2"/>
              </a:rPr>
              <a:t>What is the initial collection rate</a:t>
            </a:r>
          </a:p>
          <a:p>
            <a:pPr marL="742950" lvl="1" indent="-285750">
              <a:buFont typeface="Courier New" panose="02070309020205020404" pitchFamily="49" charset="0"/>
              <a:buChar char="o"/>
            </a:pPr>
            <a:r>
              <a:rPr lang="en-US" sz="1600" dirty="0">
                <a:sym typeface="Wingdings" pitchFamily="2" charset="2"/>
              </a:rPr>
              <a:t>What is the local electricity mix (and how it will evolve)</a:t>
            </a:r>
          </a:p>
          <a:p>
            <a:pPr marL="742950" lvl="1" indent="-285750">
              <a:buFont typeface="Courier New" panose="02070309020205020404" pitchFamily="49" charset="0"/>
              <a:buChar char="o"/>
            </a:pPr>
            <a:r>
              <a:rPr lang="en-US" sz="1600" dirty="0">
                <a:sym typeface="Wingdings" pitchFamily="2" charset="2"/>
              </a:rPr>
              <a:t>How populated is the state and how much PET bottle waste is generated</a:t>
            </a:r>
          </a:p>
          <a:p>
            <a:pPr marL="285750" indent="-285750">
              <a:buFont typeface="Arial" panose="020B0604020202020204" pitchFamily="34" charset="0"/>
              <a:buChar char="•"/>
            </a:pPr>
            <a:endParaRPr lang="en-US" sz="1600" dirty="0">
              <a:sym typeface="Wingdings" pitchFamily="2" charset="2"/>
            </a:endParaRPr>
          </a:p>
        </p:txBody>
      </p:sp>
      <p:graphicFrame>
        <p:nvGraphicFramePr>
          <p:cNvPr id="5" name="Table 10">
            <a:extLst>
              <a:ext uri="{FF2B5EF4-FFF2-40B4-BE49-F238E27FC236}">
                <a16:creationId xmlns:a16="http://schemas.microsoft.com/office/drawing/2014/main" id="{40330F1D-1065-5DEC-C1F7-C1AA043C84BA}"/>
              </a:ext>
            </a:extLst>
          </p:cNvPr>
          <p:cNvGraphicFramePr>
            <a:graphicFrameLocks noGrp="1"/>
          </p:cNvGraphicFramePr>
          <p:nvPr/>
        </p:nvGraphicFramePr>
        <p:xfrm>
          <a:off x="62753" y="1981256"/>
          <a:ext cx="7406640" cy="387096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2009202261"/>
                    </a:ext>
                  </a:extLst>
                </a:gridCol>
                <a:gridCol w="3200400">
                  <a:extLst>
                    <a:ext uri="{9D8B030D-6E8A-4147-A177-3AD203B41FA5}">
                      <a16:colId xmlns:a16="http://schemas.microsoft.com/office/drawing/2014/main" val="2675418225"/>
                    </a:ext>
                  </a:extLst>
                </a:gridCol>
                <a:gridCol w="3200400">
                  <a:extLst>
                    <a:ext uri="{9D8B030D-6E8A-4147-A177-3AD203B41FA5}">
                      <a16:colId xmlns:a16="http://schemas.microsoft.com/office/drawing/2014/main" val="2002827408"/>
                    </a:ext>
                  </a:extLst>
                </a:gridCol>
              </a:tblGrid>
              <a:tr h="370840">
                <a:tc>
                  <a:txBody>
                    <a:bodyPr/>
                    <a:lstStyle/>
                    <a:p>
                      <a:r>
                        <a:rPr lang="en-US" sz="1600" dirty="0"/>
                        <a:t>State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Equitable access (per million $ invested)</a:t>
                      </a:r>
                    </a:p>
                  </a:txBody>
                  <a:tcPr/>
                </a:tc>
                <a:tc>
                  <a:txBody>
                    <a:bodyPr/>
                    <a:lstStyle/>
                    <a:p>
                      <a:r>
                        <a:rPr lang="en-US" sz="1600" dirty="0"/>
                        <a:t>Education (per million $ invested)</a:t>
                      </a:r>
                    </a:p>
                  </a:txBody>
                  <a:tcPr/>
                </a:tc>
                <a:extLst>
                  <a:ext uri="{0D108BD9-81ED-4DB2-BD59-A6C34878D82A}">
                    <a16:rowId xmlns:a16="http://schemas.microsoft.com/office/drawing/2014/main" val="66698165"/>
                  </a:ext>
                </a:extLst>
              </a:tr>
              <a:tr h="370840">
                <a:tc>
                  <a:txBody>
                    <a:bodyPr/>
                    <a:lstStyle/>
                    <a:p>
                      <a:r>
                        <a:rPr lang="en-US" sz="1600" b="1" dirty="0"/>
                        <a:t>Alabama</a:t>
                      </a:r>
                    </a:p>
                  </a:txBody>
                  <a:tcPr/>
                </a:tc>
                <a:tc>
                  <a:txBody>
                    <a:bodyPr/>
                    <a:lstStyle/>
                    <a:p>
                      <a:pPr marL="285750" indent="-285750" algn="l">
                        <a:buFont typeface="Arial" panose="020B0604020202020204" pitchFamily="34" charset="0"/>
                        <a:buChar char="•"/>
                      </a:pPr>
                      <a:r>
                        <a:rPr lang="en-US" sz="1600" dirty="0"/>
                        <a:t>Waste collection: +0.11% </a:t>
                      </a:r>
                    </a:p>
                    <a:p>
                      <a:pPr marL="285750" indent="-285750" algn="l">
                        <a:buFont typeface="Arial" panose="020B0604020202020204" pitchFamily="34" charset="0"/>
                        <a:buChar char="•"/>
                      </a:pPr>
                      <a:r>
                        <a:rPr lang="en-US" sz="1600" dirty="0"/>
                        <a:t>Virgin plastic: -1300 Mt</a:t>
                      </a:r>
                    </a:p>
                    <a:p>
                      <a:pPr marL="285750" indent="-285750" algn="l">
                        <a:buFont typeface="Arial" panose="020B0604020202020204" pitchFamily="34" charset="0"/>
                        <a:buChar char="•"/>
                      </a:pPr>
                      <a:r>
                        <a:rPr lang="en-US" sz="1600" b="1" dirty="0"/>
                        <a:t>GHG emissions: -100 Mt CO</a:t>
                      </a:r>
                      <a:r>
                        <a:rPr lang="en-US" sz="1600" b="1" baseline="-25000" dirty="0"/>
                        <a:t>2</a:t>
                      </a:r>
                      <a:r>
                        <a:rPr lang="en-US" sz="1600" b="1" baseline="0" dirty="0"/>
                        <a:t> eq</a:t>
                      </a:r>
                      <a:endParaRPr lang="en-US" sz="1600" b="1" dirty="0"/>
                    </a:p>
                  </a:txBody>
                  <a:tcPr/>
                </a:tc>
                <a:tc>
                  <a:txBody>
                    <a:bodyPr/>
                    <a:lstStyle/>
                    <a:p>
                      <a:pPr marL="285750" indent="-285750" algn="l">
                        <a:buFont typeface="Arial" panose="020B0604020202020204" pitchFamily="34" charset="0"/>
                        <a:buChar char="•"/>
                      </a:pPr>
                      <a:r>
                        <a:rPr lang="en-US" sz="1600" b="1" dirty="0"/>
                        <a:t>Waste collection: +0.14% </a:t>
                      </a:r>
                    </a:p>
                    <a:p>
                      <a:pPr marL="285750" indent="-285750" algn="l">
                        <a:buFont typeface="Arial" panose="020B0604020202020204" pitchFamily="34" charset="0"/>
                        <a:buChar char="•"/>
                      </a:pPr>
                      <a:r>
                        <a:rPr lang="en-US" sz="1600" b="1" dirty="0"/>
                        <a:t>Virgin plastic: -1600 Mt</a:t>
                      </a:r>
                    </a:p>
                    <a:p>
                      <a:pPr marL="285750" indent="-285750" algn="l">
                        <a:buFont typeface="Arial" panose="020B0604020202020204" pitchFamily="34" charset="0"/>
                        <a:buChar char="•"/>
                      </a:pPr>
                      <a:r>
                        <a:rPr lang="en-US" sz="1600" b="0" dirty="0"/>
                        <a:t>GHG emissions: -85 Mt CO</a:t>
                      </a:r>
                      <a:r>
                        <a:rPr lang="en-US" sz="1600" b="0" baseline="-25000" dirty="0"/>
                        <a:t>2</a:t>
                      </a:r>
                      <a:r>
                        <a:rPr lang="en-US" sz="1600" b="0" baseline="0" dirty="0"/>
                        <a:t> eq</a:t>
                      </a:r>
                      <a:endParaRPr lang="en-US" sz="1600" b="0" dirty="0"/>
                    </a:p>
                  </a:txBody>
                  <a:tcPr/>
                </a:tc>
                <a:extLst>
                  <a:ext uri="{0D108BD9-81ED-4DB2-BD59-A6C34878D82A}">
                    <a16:rowId xmlns:a16="http://schemas.microsoft.com/office/drawing/2014/main" val="2422678959"/>
                  </a:ext>
                </a:extLst>
              </a:tr>
              <a:tr h="0">
                <a:tc>
                  <a:txBody>
                    <a:bodyPr/>
                    <a:lstStyle/>
                    <a:p>
                      <a:r>
                        <a:rPr lang="en-US" sz="1600" b="1" kern="1200" dirty="0">
                          <a:solidFill>
                            <a:schemeClr val="dk1"/>
                          </a:solidFill>
                          <a:latin typeface="+mn-lt"/>
                          <a:ea typeface="+mn-ea"/>
                          <a:cs typeface="+mn-cs"/>
                        </a:rPr>
                        <a:t>California</a:t>
                      </a:r>
                      <a:r>
                        <a:rPr lang="en-US" sz="1600" kern="1200" dirty="0">
                          <a:solidFill>
                            <a:schemeClr val="dk1"/>
                          </a:solidFill>
                          <a:latin typeface="+mn-lt"/>
                          <a:ea typeface="+mn-ea"/>
                          <a:cs typeface="+mn-cs"/>
                        </a:rPr>
                        <a:t> </a:t>
                      </a:r>
                    </a:p>
                  </a:txBody>
                  <a:tcPr/>
                </a:tc>
                <a:tc>
                  <a:txBody>
                    <a:bodyPr/>
                    <a:lstStyle/>
                    <a:p>
                      <a:pPr marL="285750" indent="-285750" algn="l">
                        <a:buFont typeface="Arial" panose="020B0604020202020204" pitchFamily="34" charset="0"/>
                        <a:buChar char="•"/>
                      </a:pPr>
                      <a:r>
                        <a:rPr lang="en-US" sz="1600" b="1" dirty="0"/>
                        <a:t>Waste collection: +0.02% </a:t>
                      </a:r>
                    </a:p>
                    <a:p>
                      <a:pPr marL="285750" indent="-285750" algn="l">
                        <a:buFont typeface="Arial" panose="020B0604020202020204" pitchFamily="34" charset="0"/>
                        <a:buChar char="•"/>
                      </a:pPr>
                      <a:r>
                        <a:rPr lang="en-US" sz="1600" b="1" dirty="0"/>
                        <a:t>Virgin plastic: -2200 Mt</a:t>
                      </a:r>
                    </a:p>
                    <a:p>
                      <a:pPr marL="285750" indent="-285750" algn="l">
                        <a:buFont typeface="Arial" panose="020B0604020202020204" pitchFamily="34" charset="0"/>
                        <a:buChar char="•"/>
                      </a:pPr>
                      <a:r>
                        <a:rPr lang="en-US" sz="1600" b="1" dirty="0"/>
                        <a:t>GHG emissions: -37 Mt CO</a:t>
                      </a:r>
                      <a:r>
                        <a:rPr lang="en-US" sz="1600" b="1" baseline="-25000" dirty="0"/>
                        <a:t>2</a:t>
                      </a:r>
                      <a:r>
                        <a:rPr lang="en-US" sz="1600" b="1" baseline="0" dirty="0"/>
                        <a:t> eq</a:t>
                      </a:r>
                      <a:endParaRPr lang="en-US" sz="1600" b="1" dirty="0"/>
                    </a:p>
                  </a:txBody>
                  <a:tcPr/>
                </a:tc>
                <a:tc>
                  <a:txBody>
                    <a:bodyPr/>
                    <a:lstStyle/>
                    <a:p>
                      <a:pPr marL="285750" indent="-285750" algn="l">
                        <a:buFont typeface="Arial" panose="020B0604020202020204" pitchFamily="34" charset="0"/>
                        <a:buChar char="•"/>
                      </a:pPr>
                      <a:r>
                        <a:rPr lang="en-US" sz="1600" dirty="0"/>
                        <a:t>Waste collection: +0.02% </a:t>
                      </a:r>
                    </a:p>
                    <a:p>
                      <a:pPr marL="285750" indent="-285750" algn="l">
                        <a:buFont typeface="Arial" panose="020B0604020202020204" pitchFamily="34" charset="0"/>
                        <a:buChar char="•"/>
                      </a:pPr>
                      <a:r>
                        <a:rPr lang="en-US" sz="1600" dirty="0"/>
                        <a:t>Virgin plastic: -1700 Mt</a:t>
                      </a:r>
                    </a:p>
                    <a:p>
                      <a:pPr marL="285750" indent="-285750" algn="l">
                        <a:buFont typeface="Arial" panose="020B0604020202020204" pitchFamily="34" charset="0"/>
                        <a:buChar char="•"/>
                      </a:pPr>
                      <a:r>
                        <a:rPr lang="en-US" sz="1600" dirty="0"/>
                        <a:t>GHG emissions: -31 Mt CO</a:t>
                      </a:r>
                      <a:r>
                        <a:rPr lang="en-US" sz="1600" baseline="-25000" dirty="0"/>
                        <a:t>2</a:t>
                      </a:r>
                      <a:r>
                        <a:rPr lang="en-US" sz="1600" baseline="0" dirty="0"/>
                        <a:t> eq</a:t>
                      </a:r>
                      <a:endParaRPr lang="en-US" sz="1600" dirty="0"/>
                    </a:p>
                  </a:txBody>
                  <a:tcPr/>
                </a:tc>
                <a:extLst>
                  <a:ext uri="{0D108BD9-81ED-4DB2-BD59-A6C34878D82A}">
                    <a16:rowId xmlns:a16="http://schemas.microsoft.com/office/drawing/2014/main" val="63086317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Nevada</a:t>
                      </a:r>
                    </a:p>
                  </a:txBody>
                  <a:tcPr/>
                </a:tc>
                <a:tc>
                  <a:txBody>
                    <a:bodyPr/>
                    <a:lstStyle/>
                    <a:p>
                      <a:pPr marL="285750" indent="-285750" algn="l">
                        <a:buFont typeface="Arial" panose="020B0604020202020204" pitchFamily="34" charset="0"/>
                        <a:buChar char="•"/>
                      </a:pPr>
                      <a:r>
                        <a:rPr lang="en-US" sz="1600" b="1" dirty="0"/>
                        <a:t>Waste collection: +0.32% </a:t>
                      </a:r>
                    </a:p>
                    <a:p>
                      <a:pPr marL="285750" indent="-285750" algn="l">
                        <a:buFont typeface="Arial" panose="020B0604020202020204" pitchFamily="34" charset="0"/>
                        <a:buChar char="•"/>
                      </a:pPr>
                      <a:r>
                        <a:rPr lang="en-US" sz="1600" b="1" dirty="0"/>
                        <a:t>Virgin plastic: -2400 Mt</a:t>
                      </a:r>
                    </a:p>
                    <a:p>
                      <a:pPr marL="285750" indent="-285750" algn="l">
                        <a:buFont typeface="Arial" panose="020B0604020202020204" pitchFamily="34" charset="0"/>
                        <a:buChar char="•"/>
                      </a:pPr>
                      <a:r>
                        <a:rPr lang="en-US" sz="1600" b="1" dirty="0"/>
                        <a:t>GHG emissions: -99 Mt CO</a:t>
                      </a:r>
                      <a:r>
                        <a:rPr lang="en-US" sz="1600" b="1" baseline="-25000" dirty="0"/>
                        <a:t>2</a:t>
                      </a:r>
                      <a:r>
                        <a:rPr lang="en-US" sz="1600" b="1" baseline="0" dirty="0"/>
                        <a:t> eq</a:t>
                      </a:r>
                      <a:endParaRPr lang="en-US" sz="1600" b="1" dirty="0"/>
                    </a:p>
                  </a:txBody>
                  <a:tcPr/>
                </a:tc>
                <a:tc>
                  <a:txBody>
                    <a:bodyPr/>
                    <a:lstStyle/>
                    <a:p>
                      <a:pPr marL="285750" indent="-285750" algn="l">
                        <a:buFont typeface="Arial" panose="020B0604020202020204" pitchFamily="34" charset="0"/>
                        <a:buChar char="•"/>
                      </a:pPr>
                      <a:r>
                        <a:rPr lang="en-US" sz="1600" dirty="0"/>
                        <a:t>Waste collection: +0.27% </a:t>
                      </a:r>
                    </a:p>
                    <a:p>
                      <a:pPr marL="285750" indent="-285750" algn="l">
                        <a:buFont typeface="Arial" panose="020B0604020202020204" pitchFamily="34" charset="0"/>
                        <a:buChar char="•"/>
                      </a:pPr>
                      <a:r>
                        <a:rPr lang="en-US" sz="1600" dirty="0"/>
                        <a:t>Virgin plastic: -1800 Mt</a:t>
                      </a:r>
                    </a:p>
                    <a:p>
                      <a:pPr marL="285750" indent="-285750" algn="l">
                        <a:buFont typeface="Arial" panose="020B0604020202020204" pitchFamily="34" charset="0"/>
                        <a:buChar char="•"/>
                      </a:pPr>
                      <a:r>
                        <a:rPr lang="en-US" sz="1600" dirty="0"/>
                        <a:t>GHG emissions: -82 Mt CO</a:t>
                      </a:r>
                      <a:r>
                        <a:rPr lang="en-US" sz="1600" baseline="-25000" dirty="0"/>
                        <a:t>2</a:t>
                      </a:r>
                      <a:r>
                        <a:rPr lang="en-US" sz="1600" baseline="0" dirty="0"/>
                        <a:t> eq</a:t>
                      </a:r>
                      <a:endParaRPr lang="en-US" sz="1600" dirty="0"/>
                    </a:p>
                  </a:txBody>
                  <a:tcPr/>
                </a:tc>
                <a:extLst>
                  <a:ext uri="{0D108BD9-81ED-4DB2-BD59-A6C34878D82A}">
                    <a16:rowId xmlns:a16="http://schemas.microsoft.com/office/drawing/2014/main" val="381443403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Vermont</a:t>
                      </a:r>
                      <a:endParaRPr lang="en-US" sz="1600" b="0" kern="1200" dirty="0">
                        <a:solidFill>
                          <a:schemeClr val="dk1"/>
                        </a:solidFill>
                        <a:latin typeface="+mn-lt"/>
                        <a:ea typeface="+mn-ea"/>
                        <a:cs typeface="+mn-cs"/>
                      </a:endParaRPr>
                    </a:p>
                  </a:txBody>
                  <a:tcPr/>
                </a:tc>
                <a:tc>
                  <a:txBody>
                    <a:bodyPr/>
                    <a:lstStyle/>
                    <a:p>
                      <a:pPr marL="285750" indent="-285750" algn="l">
                        <a:buFont typeface="Arial" panose="020B0604020202020204" pitchFamily="34" charset="0"/>
                        <a:buChar char="•"/>
                      </a:pPr>
                      <a:r>
                        <a:rPr lang="en-US" sz="1600" dirty="0"/>
                        <a:t>Waste collection: +0.57% </a:t>
                      </a:r>
                    </a:p>
                    <a:p>
                      <a:pPr marL="285750" indent="-285750" algn="l">
                        <a:buFont typeface="Arial" panose="020B0604020202020204" pitchFamily="34" charset="0"/>
                        <a:buChar char="•"/>
                      </a:pPr>
                      <a:r>
                        <a:rPr lang="en-US" sz="1600" dirty="0"/>
                        <a:t>Virgin plastic: -970 Mt</a:t>
                      </a:r>
                    </a:p>
                    <a:p>
                      <a:pPr marL="285750" indent="-285750" algn="l">
                        <a:buFont typeface="Arial" panose="020B0604020202020204" pitchFamily="34" charset="0"/>
                        <a:buChar char="•"/>
                      </a:pPr>
                      <a:r>
                        <a:rPr lang="en-US" sz="1600" b="1" dirty="0"/>
                        <a:t>GHG emissions: -54 Mt CO</a:t>
                      </a:r>
                      <a:r>
                        <a:rPr lang="en-US" sz="1600" b="1" baseline="-25000" dirty="0"/>
                        <a:t>2</a:t>
                      </a:r>
                      <a:r>
                        <a:rPr lang="en-US" sz="1600" b="1" baseline="0" dirty="0"/>
                        <a:t> eq</a:t>
                      </a:r>
                      <a:endParaRPr lang="en-US" sz="1600" b="1" dirty="0"/>
                    </a:p>
                  </a:txBody>
                  <a:tcPr/>
                </a:tc>
                <a:tc>
                  <a:txBody>
                    <a:bodyPr/>
                    <a:lstStyle/>
                    <a:p>
                      <a:pPr marL="285750" indent="-285750" algn="l">
                        <a:buFont typeface="Arial" panose="020B0604020202020204" pitchFamily="34" charset="0"/>
                        <a:buChar char="•"/>
                      </a:pPr>
                      <a:r>
                        <a:rPr lang="en-US" sz="1600" b="1" dirty="0"/>
                        <a:t>Waste collection: +1% </a:t>
                      </a:r>
                    </a:p>
                    <a:p>
                      <a:pPr marL="285750" indent="-285750" algn="l">
                        <a:buFont typeface="Arial" panose="020B0604020202020204" pitchFamily="34" charset="0"/>
                        <a:buChar char="•"/>
                      </a:pPr>
                      <a:r>
                        <a:rPr lang="en-US" sz="1600" b="1" dirty="0"/>
                        <a:t>Virgin plastic: -1600 Mt</a:t>
                      </a:r>
                    </a:p>
                    <a:p>
                      <a:pPr marL="285750" indent="-285750" algn="l">
                        <a:buFont typeface="Arial" panose="020B0604020202020204" pitchFamily="34" charset="0"/>
                        <a:buChar char="•"/>
                      </a:pPr>
                      <a:r>
                        <a:rPr lang="en-US" sz="1600" dirty="0"/>
                        <a:t>GHG emissions: -45 Mt CO</a:t>
                      </a:r>
                      <a:r>
                        <a:rPr lang="en-US" sz="1600" baseline="-25000" dirty="0"/>
                        <a:t>2</a:t>
                      </a:r>
                      <a:r>
                        <a:rPr lang="en-US" sz="1600" baseline="0" dirty="0"/>
                        <a:t> eq</a:t>
                      </a:r>
                      <a:endParaRPr lang="en-US" sz="1600" dirty="0"/>
                    </a:p>
                  </a:txBody>
                  <a:tcPr/>
                </a:tc>
                <a:extLst>
                  <a:ext uri="{0D108BD9-81ED-4DB2-BD59-A6C34878D82A}">
                    <a16:rowId xmlns:a16="http://schemas.microsoft.com/office/drawing/2014/main" val="2232209874"/>
                  </a:ext>
                </a:extLst>
              </a:tr>
            </a:tbl>
          </a:graphicData>
        </a:graphic>
      </p:graphicFrame>
    </p:spTree>
    <p:extLst>
      <p:ext uri="{BB962C8B-B14F-4D97-AF65-F5344CB8AC3E}">
        <p14:creationId xmlns:p14="http://schemas.microsoft.com/office/powerpoint/2010/main" val="4276364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CA7F-AD8B-4EDF-A4AF-60A06496B02E}"/>
              </a:ext>
            </a:extLst>
          </p:cNvPr>
          <p:cNvSpPr>
            <a:spLocks noGrp="1"/>
          </p:cNvSpPr>
          <p:nvPr>
            <p:ph type="title"/>
          </p:nvPr>
        </p:nvSpPr>
        <p:spPr/>
        <p:txBody>
          <a:bodyPr>
            <a:normAutofit/>
          </a:bodyPr>
          <a:lstStyle/>
          <a:p>
            <a:r>
              <a:rPr lang="en-US" sz="3600" dirty="0">
                <a:latin typeface="Arial"/>
                <a:cs typeface="Arial"/>
              </a:rPr>
              <a:t>Conclusions</a:t>
            </a:r>
          </a:p>
        </p:txBody>
      </p:sp>
      <p:sp>
        <p:nvSpPr>
          <p:cNvPr id="4" name="Slide Number Placeholder 3">
            <a:extLst>
              <a:ext uri="{FF2B5EF4-FFF2-40B4-BE49-F238E27FC236}">
                <a16:creationId xmlns:a16="http://schemas.microsoft.com/office/drawing/2014/main" id="{1F7CAC7E-8B12-4BC9-BF67-CFCBA469A76B}"/>
              </a:ext>
            </a:extLst>
          </p:cNvPr>
          <p:cNvSpPr>
            <a:spLocks noGrp="1"/>
          </p:cNvSpPr>
          <p:nvPr>
            <p:ph type="sldNum" sz="quarter" idx="12"/>
          </p:nvPr>
        </p:nvSpPr>
        <p:spPr/>
        <p:txBody>
          <a:bodyPr/>
          <a:lstStyle/>
          <a:p>
            <a:fld id="{330EA680-D336-4FF7-8B7A-9848BB0A1C32}" type="slidenum">
              <a:rPr lang="en-US" smtClean="0">
                <a:latin typeface="Arial"/>
                <a:cs typeface="Arial"/>
              </a:rPr>
              <a:t>39</a:t>
            </a:fld>
            <a:endParaRPr lang="en-US">
              <a:latin typeface="Arial"/>
              <a:cs typeface="Arial"/>
            </a:endParaRPr>
          </a:p>
        </p:txBody>
      </p:sp>
      <p:cxnSp>
        <p:nvCxnSpPr>
          <p:cNvPr id="6" name="Straight Arrow Connector 5">
            <a:extLst>
              <a:ext uri="{FF2B5EF4-FFF2-40B4-BE49-F238E27FC236}">
                <a16:creationId xmlns:a16="http://schemas.microsoft.com/office/drawing/2014/main" id="{F65917C9-9000-4694-B38F-8503792C8859}"/>
              </a:ext>
            </a:extLst>
          </p:cNvPr>
          <p:cNvCxnSpPr/>
          <p:nvPr/>
        </p:nvCxnSpPr>
        <p:spPr>
          <a:xfrm flipV="1">
            <a:off x="837353" y="1326969"/>
            <a:ext cx="7743008" cy="14151"/>
          </a:xfrm>
          <a:prstGeom prst="straightConnector1">
            <a:avLst/>
          </a:prstGeom>
          <a:ln w="28575">
            <a:solidFill>
              <a:srgbClr val="0079C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937D190-E403-1F02-ED86-924451894C64}"/>
              </a:ext>
            </a:extLst>
          </p:cNvPr>
          <p:cNvPicPr>
            <a:picLocks noChangeAspect="1"/>
          </p:cNvPicPr>
          <p:nvPr/>
        </p:nvPicPr>
        <p:blipFill>
          <a:blip r:embed="rId2"/>
          <a:stretch>
            <a:fillRect/>
          </a:stretch>
        </p:blipFill>
        <p:spPr>
          <a:xfrm>
            <a:off x="7613963" y="66560"/>
            <a:ext cx="4513044" cy="5915025"/>
          </a:xfrm>
          <a:prstGeom prst="rect">
            <a:avLst/>
          </a:prstGeom>
        </p:spPr>
      </p:pic>
      <p:sp>
        <p:nvSpPr>
          <p:cNvPr id="13" name="Content Placeholder 2">
            <a:extLst>
              <a:ext uri="{FF2B5EF4-FFF2-40B4-BE49-F238E27FC236}">
                <a16:creationId xmlns:a16="http://schemas.microsoft.com/office/drawing/2014/main" id="{AE62248B-FB78-A5AF-FAA1-A25D50B61C58}"/>
              </a:ext>
            </a:extLst>
          </p:cNvPr>
          <p:cNvSpPr>
            <a:spLocks noGrp="1"/>
          </p:cNvSpPr>
          <p:nvPr>
            <p:ph idx="1"/>
          </p:nvPr>
        </p:nvSpPr>
        <p:spPr>
          <a:xfrm>
            <a:off x="837353" y="1545996"/>
            <a:ext cx="6687398" cy="5175479"/>
          </a:xfrm>
        </p:spPr>
        <p:txBody>
          <a:bodyPr vert="horz" lIns="91440" tIns="45720" rIns="91440" bIns="45720" rtlCol="0" anchor="t">
            <a:normAutofit/>
          </a:bodyPr>
          <a:lstStyle/>
          <a:p>
            <a:r>
              <a:rPr lang="en-US" sz="1800" dirty="0">
                <a:ea typeface="+mn-lt"/>
                <a:cs typeface="Arial"/>
              </a:rPr>
              <a:t>Recycling behaviors are highly contextual making “one-size-fits-all” solutions sub-optimal</a:t>
            </a:r>
          </a:p>
          <a:p>
            <a:pPr lvl="1">
              <a:buFont typeface="Courier New" panose="02070309020205020404" pitchFamily="49" charset="0"/>
              <a:buChar char="o"/>
            </a:pPr>
            <a:r>
              <a:rPr lang="en-US" sz="1600" dirty="0">
                <a:ea typeface="+mn-lt"/>
                <a:cs typeface="Arial"/>
              </a:rPr>
              <a:t>ABM is calibrated using Census Bureau and other data to fit reported PTE bottle state-specific recycling rates</a:t>
            </a:r>
          </a:p>
          <a:p>
            <a:pPr lvl="1">
              <a:buFont typeface="Courier New" panose="02070309020205020404" pitchFamily="49" charset="0"/>
              <a:buChar char="o"/>
            </a:pPr>
            <a:r>
              <a:rPr lang="en-US" sz="1600" dirty="0">
                <a:ea typeface="+mn-lt"/>
                <a:cs typeface="Arial"/>
              </a:rPr>
              <a:t>Results show that known interventions affect populations differently depending on their characteristics</a:t>
            </a:r>
          </a:p>
          <a:p>
            <a:pPr lvl="1">
              <a:buFont typeface="Courier New" panose="02070309020205020404" pitchFamily="49" charset="0"/>
              <a:buChar char="o"/>
            </a:pPr>
            <a:endParaRPr lang="en-US" sz="1600" dirty="0">
              <a:ea typeface="+mn-lt"/>
              <a:cs typeface="Arial"/>
            </a:endParaRPr>
          </a:p>
          <a:p>
            <a:r>
              <a:rPr lang="en-US" sz="1800" dirty="0">
                <a:ea typeface="+mn-lt"/>
                <a:cs typeface="Arial"/>
              </a:rPr>
              <a:t>Limitations:</a:t>
            </a:r>
          </a:p>
          <a:p>
            <a:pPr lvl="1">
              <a:buFont typeface="Courier New" panose="02070309020205020404" pitchFamily="49" charset="0"/>
              <a:buChar char="o"/>
            </a:pPr>
            <a:r>
              <a:rPr lang="en-US" sz="1600" dirty="0">
                <a:ea typeface="+mn-lt"/>
                <a:cs typeface="Arial"/>
              </a:rPr>
              <a:t>Data had different geographical resolutions, some defined at the block group level, others at the state level, and some at the national scale</a:t>
            </a:r>
          </a:p>
          <a:p>
            <a:pPr lvl="1">
              <a:buFont typeface="Courier New" panose="02070309020205020404" pitchFamily="49" charset="0"/>
              <a:buChar char="o"/>
            </a:pPr>
            <a:r>
              <a:rPr lang="en-US" sz="1600" dirty="0">
                <a:ea typeface="+mn-lt"/>
                <a:cs typeface="Arial"/>
              </a:rPr>
              <a:t>Focusing on disposal behavior may miss how series of behaviors form intricate patterns: decisions and actions throughout the day may affect disposal behaviors</a:t>
            </a:r>
          </a:p>
          <a:p>
            <a:pPr lvl="1">
              <a:buFont typeface="Courier New" panose="02070309020205020404" pitchFamily="49" charset="0"/>
              <a:buChar char="o"/>
            </a:pPr>
            <a:endParaRPr lang="en-US" sz="1600" dirty="0">
              <a:ea typeface="+mn-lt"/>
              <a:cs typeface="Arial"/>
            </a:endParaRPr>
          </a:p>
          <a:p>
            <a:r>
              <a:rPr lang="en-US" sz="1800" dirty="0">
                <a:ea typeface="+mn-lt"/>
                <a:cs typeface="Arial"/>
              </a:rPr>
              <a:t>Possible next steps:</a:t>
            </a:r>
          </a:p>
          <a:p>
            <a:pPr lvl="1">
              <a:buFont typeface="Courier New" panose="02070309020205020404" pitchFamily="49" charset="0"/>
              <a:buChar char="o"/>
            </a:pPr>
            <a:r>
              <a:rPr lang="en-US" sz="1600" dirty="0">
                <a:ea typeface="+mn-lt"/>
                <a:cs typeface="Arial"/>
              </a:rPr>
              <a:t>Apply the model to a case study with a finer resolution (e.g., a single state at the county or census track level)</a:t>
            </a:r>
          </a:p>
          <a:p>
            <a:pPr lvl="1">
              <a:buFont typeface="Courier New" panose="02070309020205020404" pitchFamily="49" charset="0"/>
              <a:buChar char="o"/>
            </a:pPr>
            <a:r>
              <a:rPr lang="en-US" sz="1600" dirty="0">
                <a:ea typeface="+mn-lt"/>
                <a:cs typeface="Arial"/>
              </a:rPr>
              <a:t>Apply the model to other containers and packaging materials</a:t>
            </a:r>
          </a:p>
          <a:p>
            <a:pPr lvl="1">
              <a:buFont typeface="Courier New" panose="02070309020205020404" pitchFamily="49" charset="0"/>
              <a:buChar char="o"/>
            </a:pPr>
            <a:endParaRPr lang="en-US" sz="1600" dirty="0">
              <a:ea typeface="+mn-lt"/>
              <a:cs typeface="Arial"/>
            </a:endParaRPr>
          </a:p>
          <a:p>
            <a:endParaRPr lang="en-US" sz="1800" dirty="0">
              <a:ea typeface="+mn-lt"/>
              <a:cs typeface="Arial"/>
            </a:endParaRPr>
          </a:p>
        </p:txBody>
      </p:sp>
      <p:sp>
        <p:nvSpPr>
          <p:cNvPr id="15" name="TextBox 14">
            <a:extLst>
              <a:ext uri="{FF2B5EF4-FFF2-40B4-BE49-F238E27FC236}">
                <a16:creationId xmlns:a16="http://schemas.microsoft.com/office/drawing/2014/main" id="{E4E582A5-952B-30C4-0163-8D320295A6E7}"/>
              </a:ext>
            </a:extLst>
          </p:cNvPr>
          <p:cNvSpPr txBox="1"/>
          <p:nvPr/>
        </p:nvSpPr>
        <p:spPr>
          <a:xfrm>
            <a:off x="7613963" y="6051550"/>
            <a:ext cx="4513044" cy="707886"/>
          </a:xfrm>
          <a:prstGeom prst="rect">
            <a:avLst/>
          </a:prstGeom>
          <a:noFill/>
        </p:spPr>
        <p:txBody>
          <a:bodyPr wrap="square">
            <a:spAutoFit/>
          </a:bodyPr>
          <a:lstStyle/>
          <a:p>
            <a:pPr marR="0"/>
            <a:r>
              <a:rPr lang="en-US" sz="1000" dirty="0">
                <a:latin typeface="Calibri" panose="020F0502020204030204" pitchFamily="34" charset="0"/>
              </a:rPr>
              <a:t>Walzberg, J., Sethuraman, S., Ghosh, T., Uekert, T., &amp; Carpenter, A. (2023). Think before you throw! An analysis of behavioral interventions targeting PET bottle recycling in the United States. </a:t>
            </a:r>
            <a:r>
              <a:rPr lang="en-US" sz="1000" i="1" dirty="0">
                <a:latin typeface="Calibri" panose="020F0502020204030204" pitchFamily="34" charset="0"/>
              </a:rPr>
              <a:t>Energy Research &amp; Social Science, 100, 103116. </a:t>
            </a:r>
            <a:r>
              <a:rPr lang="en-US" sz="1000" i="1" dirty="0" err="1">
                <a:latin typeface="Calibri" panose="020F0502020204030204" pitchFamily="34" charset="0"/>
              </a:rPr>
              <a:t>doi:https</a:t>
            </a:r>
            <a:r>
              <a:rPr lang="en-US" sz="1000" i="1" dirty="0">
                <a:latin typeface="Calibri" panose="020F0502020204030204" pitchFamily="34" charset="0"/>
              </a:rPr>
              <a:t>://doi.org/10.1016/j.erss.2023.103116</a:t>
            </a:r>
          </a:p>
        </p:txBody>
      </p:sp>
    </p:spTree>
    <p:extLst>
      <p:ext uri="{BB962C8B-B14F-4D97-AF65-F5344CB8AC3E}">
        <p14:creationId xmlns:p14="http://schemas.microsoft.com/office/powerpoint/2010/main" val="181239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Background – Problem statement</a:t>
            </a:r>
          </a:p>
        </p:txBody>
      </p:sp>
      <p:sp>
        <p:nvSpPr>
          <p:cNvPr id="5" name="Text Placeholder 4">
            <a:extLst>
              <a:ext uri="{FF2B5EF4-FFF2-40B4-BE49-F238E27FC236}">
                <a16:creationId xmlns:a16="http://schemas.microsoft.com/office/drawing/2014/main" id="{715EAEF1-E9EC-4413-A716-DD27365B6389}"/>
              </a:ext>
            </a:extLst>
          </p:cNvPr>
          <p:cNvSpPr>
            <a:spLocks noGrp="1"/>
          </p:cNvSpPr>
          <p:nvPr>
            <p:ph type="body" sz="quarter" idx="10"/>
          </p:nvPr>
        </p:nvSpPr>
        <p:spPr>
          <a:xfrm>
            <a:off x="594783" y="1542360"/>
            <a:ext cx="11161788" cy="5077515"/>
          </a:xfrm>
        </p:spPr>
        <p:txBody>
          <a:bodyPr>
            <a:normAutofit/>
          </a:bodyPr>
          <a:lstStyle/>
          <a:p>
            <a:r>
              <a:rPr lang="en-US" sz="2000" dirty="0">
                <a:solidFill>
                  <a:srgbClr val="000000"/>
                </a:solidFill>
              </a:rPr>
              <a:t>A techno-economic representation of a product system is necessary but not always sufficient.</a:t>
            </a:r>
          </a:p>
          <a:p>
            <a:endParaRPr lang="en-US" sz="2000" dirty="0"/>
          </a:p>
          <a:p>
            <a:r>
              <a:rPr lang="en-US" sz="2000" dirty="0"/>
              <a:t>Modeling detailed human or organization behaviors can improve LCA realism. For example:</a:t>
            </a:r>
          </a:p>
          <a:p>
            <a:pPr lvl="1"/>
            <a:r>
              <a:rPr lang="en-US" sz="1800" dirty="0"/>
              <a:t>Transitioning to a circular economy (CE) implies changes in production and consumption behaviors </a:t>
            </a:r>
            <a:r>
              <a:rPr lang="en-US" sz="1800" dirty="0">
                <a:sym typeface="Wingdings" panose="05000000000000000000" pitchFamily="2" charset="2"/>
              </a:rPr>
              <a:t> a better modeling of those behavior can help inform when CE systems are truly beneficial.</a:t>
            </a:r>
          </a:p>
          <a:p>
            <a:pPr lvl="1"/>
            <a:r>
              <a:rPr lang="en-US" sz="1800" dirty="0">
                <a:sym typeface="Wingdings" panose="05000000000000000000" pitchFamily="2" charset="2"/>
              </a:rPr>
              <a:t>Information and communication technologies (ICT) are notoriously hard to model in LCA because of the uncertainty around user behavior  once again, incorporating information on behavior can provide better insights into the system and its environmental impacts.</a:t>
            </a:r>
          </a:p>
          <a:p>
            <a:pPr lvl="1"/>
            <a:endParaRPr lang="en-US" sz="2000" dirty="0">
              <a:sym typeface="Wingdings" panose="05000000000000000000" pitchFamily="2" charset="2"/>
            </a:endParaRPr>
          </a:p>
          <a:p>
            <a:r>
              <a:rPr lang="en-US" sz="2000" dirty="0"/>
              <a:t>From recent advances in economics (e.g., from </a:t>
            </a:r>
            <a:r>
              <a:rPr lang="en-US" sz="2000" dirty="0" err="1"/>
              <a:t>Khaneman</a:t>
            </a:r>
            <a:r>
              <a:rPr lang="en-US" sz="2000" dirty="0"/>
              <a:t> and Thaler):</a:t>
            </a:r>
          </a:p>
          <a:p>
            <a:pPr lvl="1">
              <a:buFont typeface="Arial" panose="020B0604020202020204" pitchFamily="34" charset="0"/>
              <a:buChar char="•"/>
            </a:pPr>
            <a:r>
              <a:rPr lang="en-US" sz="1800" dirty="0"/>
              <a:t>Human behaviors (and therefore organizational behaviors) are </a:t>
            </a:r>
            <a:r>
              <a:rPr lang="en-US" sz="1800" b="1" dirty="0"/>
              <a:t>not necessarily rational </a:t>
            </a:r>
            <a:r>
              <a:rPr lang="en-US" sz="1800" dirty="0"/>
              <a:t>(i.e., do not necessarily maximize utility).</a:t>
            </a:r>
          </a:p>
          <a:p>
            <a:pPr lvl="1">
              <a:buFont typeface="Arial" panose="020B0604020202020204" pitchFamily="34" charset="0"/>
              <a:buChar char="•"/>
            </a:pPr>
            <a:r>
              <a:rPr lang="en-US" sz="1800" dirty="0">
                <a:solidFill>
                  <a:srgbClr val="000000"/>
                </a:solidFill>
              </a:rPr>
              <a:t>They are </a:t>
            </a:r>
            <a:r>
              <a:rPr lang="en-US" sz="1800" b="1" dirty="0">
                <a:solidFill>
                  <a:srgbClr val="000000"/>
                </a:solidFill>
              </a:rPr>
              <a:t>heterogeneous, constrained </a:t>
            </a:r>
            <a:r>
              <a:rPr lang="en-US" sz="1800" dirty="0">
                <a:solidFill>
                  <a:srgbClr val="000000"/>
                </a:solidFill>
              </a:rPr>
              <a:t>(by the technological environment, by social norms) &amp; </a:t>
            </a:r>
            <a:r>
              <a:rPr lang="en-US" sz="1800" b="1" dirty="0">
                <a:solidFill>
                  <a:srgbClr val="000000"/>
                </a:solidFill>
              </a:rPr>
              <a:t>evolve</a:t>
            </a:r>
            <a:r>
              <a:rPr lang="en-US" sz="1800" dirty="0">
                <a:solidFill>
                  <a:srgbClr val="000000"/>
                </a:solidFill>
              </a:rPr>
              <a:t>.</a:t>
            </a:r>
            <a:endParaRPr lang="en-US" sz="2200" dirty="0">
              <a:sym typeface="Wingdings" panose="05000000000000000000" pitchFamily="2" charset="2"/>
            </a:endParaRPr>
          </a:p>
          <a:p>
            <a:pPr lvl="1"/>
            <a:endParaRPr lang="en-US" sz="2000" b="1" dirty="0">
              <a:sym typeface="Wingdings" panose="05000000000000000000" pitchFamily="2" charset="2"/>
            </a:endParaRPr>
          </a:p>
          <a:p>
            <a:pPr lvl="1"/>
            <a:endParaRPr lang="en-US" sz="1800" b="1" dirty="0"/>
          </a:p>
          <a:p>
            <a:pPr marL="457200" lvl="1" indent="0">
              <a:buNone/>
            </a:pPr>
            <a:endParaRPr lang="en-US" sz="1800" b="1" dirty="0"/>
          </a:p>
          <a:p>
            <a:pPr marL="457200" lvl="1" indent="0">
              <a:buNone/>
            </a:pPr>
            <a:endParaRPr lang="en-US" sz="1800" b="1" dirty="0"/>
          </a:p>
          <a:p>
            <a:endParaRPr lang="en-US" sz="2000" b="1" dirty="0"/>
          </a:p>
        </p:txBody>
      </p:sp>
      <p:sp>
        <p:nvSpPr>
          <p:cNvPr id="11" name="TextBox 10">
            <a:extLst>
              <a:ext uri="{FF2B5EF4-FFF2-40B4-BE49-F238E27FC236}">
                <a16:creationId xmlns:a16="http://schemas.microsoft.com/office/drawing/2014/main" id="{F1A070E9-AE13-B801-B3E6-3DDDF5383EE7}"/>
              </a:ext>
            </a:extLst>
          </p:cNvPr>
          <p:cNvSpPr txBox="1"/>
          <p:nvPr/>
        </p:nvSpPr>
        <p:spPr>
          <a:xfrm>
            <a:off x="433631" y="5788878"/>
            <a:ext cx="11484091" cy="830997"/>
          </a:xfrm>
          <a:prstGeom prst="rect">
            <a:avLst/>
          </a:prstGeom>
          <a:noFill/>
        </p:spPr>
        <p:txBody>
          <a:bodyPr wrap="square">
            <a:spAutoFit/>
          </a:bodyPr>
          <a:lstStyle/>
          <a:p>
            <a:pPr algn="ctr"/>
            <a:r>
              <a:rPr lang="en-US" sz="1600" i="1" dirty="0"/>
              <a:t>“[…] homo economicus can think like Albert Einstein, store as much memory as IBM’s Big Blue and exercise the willpower of Mahatma Gandhi. […] But […] real people have trouble with long division […], sometimes forget their </a:t>
            </a:r>
            <a:r>
              <a:rPr lang="en-US" sz="1600" i="1" dirty="0" err="1"/>
              <a:t>spouce’s</a:t>
            </a:r>
            <a:r>
              <a:rPr lang="en-US" sz="1600" i="1" dirty="0"/>
              <a:t> birthday, and have a hangover on New Year’s Day.” </a:t>
            </a:r>
            <a:r>
              <a:rPr lang="en-US" sz="1600" dirty="0"/>
              <a:t>– Richard H. Thaler &amp; Cass R. Sunstein </a:t>
            </a:r>
          </a:p>
        </p:txBody>
      </p:sp>
    </p:spTree>
    <p:extLst>
      <p:ext uri="{BB962C8B-B14F-4D97-AF65-F5344CB8AC3E}">
        <p14:creationId xmlns:p14="http://schemas.microsoft.com/office/powerpoint/2010/main" val="4112777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5AE034BD-1131-5FE5-184B-8A01138268A9}"/>
              </a:ext>
            </a:extLst>
          </p:cNvPr>
          <p:cNvSpPr>
            <a:spLocks noGrp="1"/>
          </p:cNvSpPr>
          <p:nvPr>
            <p:ph type="body" sz="quarter" idx="10"/>
          </p:nvPr>
        </p:nvSpPr>
        <p:spPr>
          <a:xfrm>
            <a:off x="594782" y="1371600"/>
            <a:ext cx="11292417" cy="4951186"/>
          </a:xfrm>
        </p:spPr>
        <p:txBody>
          <a:bodyPr>
            <a:normAutofit/>
          </a:bodyPr>
          <a:lstStyle/>
          <a:p>
            <a:pPr marL="0" indent="0">
              <a:buNone/>
            </a:pPr>
            <a:endParaRPr lang="fr-CA" sz="2000" dirty="0"/>
          </a:p>
          <a:p>
            <a:pPr marL="0" indent="0" algn="ctr">
              <a:buNone/>
            </a:pPr>
            <a:r>
              <a:rPr lang="fr-CA" sz="3200" b="1" dirty="0" err="1"/>
              <a:t>Thank</a:t>
            </a:r>
            <a:r>
              <a:rPr lang="fr-CA" sz="3200" b="1" dirty="0"/>
              <a:t> </a:t>
            </a:r>
            <a:r>
              <a:rPr lang="fr-CA" sz="3200" b="1" dirty="0" err="1"/>
              <a:t>you</a:t>
            </a:r>
            <a:r>
              <a:rPr lang="fr-CA" sz="3200" b="1" dirty="0"/>
              <a:t>, </a:t>
            </a:r>
            <a:r>
              <a:rPr lang="fr-CA" sz="3200" b="1" dirty="0" err="1"/>
              <a:t>any</a:t>
            </a:r>
            <a:r>
              <a:rPr lang="fr-CA" sz="3200" b="1" dirty="0"/>
              <a:t> questions?</a:t>
            </a:r>
            <a:endParaRPr lang="en-US" sz="3200" b="1" dirty="0"/>
          </a:p>
          <a:p>
            <a:endParaRPr lang="en-US" sz="1800" dirty="0"/>
          </a:p>
        </p:txBody>
      </p:sp>
      <p:sp>
        <p:nvSpPr>
          <p:cNvPr id="2" name="Title 1"/>
          <p:cNvSpPr>
            <a:spLocks noGrp="1"/>
          </p:cNvSpPr>
          <p:nvPr>
            <p:ph type="title"/>
          </p:nvPr>
        </p:nvSpPr>
        <p:spPr/>
        <p:txBody>
          <a:bodyPr>
            <a:normAutofit/>
          </a:bodyPr>
          <a:lstStyle/>
          <a:p>
            <a:pPr algn="l"/>
            <a:r>
              <a:rPr lang="fr-CA" dirty="0" err="1"/>
              <a:t>Practical</a:t>
            </a:r>
            <a:r>
              <a:rPr lang="fr-CA" dirty="0"/>
              <a:t> </a:t>
            </a:r>
            <a:r>
              <a:rPr lang="fr-CA" dirty="0" err="1"/>
              <a:t>example</a:t>
            </a:r>
            <a:r>
              <a:rPr lang="fr-CA" dirty="0"/>
              <a:t> </a:t>
            </a:r>
            <a:r>
              <a:rPr lang="fr-CA" dirty="0" err="1"/>
              <a:t>using</a:t>
            </a:r>
            <a:r>
              <a:rPr lang="fr-CA" dirty="0"/>
              <a:t> Python</a:t>
            </a:r>
            <a:endParaRPr lang="en-US" dirty="0"/>
          </a:p>
        </p:txBody>
      </p:sp>
      <p:pic>
        <p:nvPicPr>
          <p:cNvPr id="1026" name="Picture 2" descr="ACLCA AB-LCA Repository">
            <a:extLst>
              <a:ext uri="{FF2B5EF4-FFF2-40B4-BE49-F238E27FC236}">
                <a16:creationId xmlns:a16="http://schemas.microsoft.com/office/drawing/2014/main" id="{634AB297-7CFB-8268-19E4-AEECA5F2F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310" y="2710741"/>
            <a:ext cx="3427379" cy="34273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00723A8-3CC2-5812-2B9B-1DBC97B82679}"/>
              </a:ext>
            </a:extLst>
          </p:cNvPr>
          <p:cNvSpPr txBox="1"/>
          <p:nvPr/>
        </p:nvSpPr>
        <p:spPr>
          <a:xfrm>
            <a:off x="3454927" y="5953454"/>
            <a:ext cx="5572125" cy="369332"/>
          </a:xfrm>
          <a:prstGeom prst="rect">
            <a:avLst/>
          </a:prstGeom>
          <a:noFill/>
        </p:spPr>
        <p:txBody>
          <a:bodyPr wrap="square">
            <a:spAutoFit/>
          </a:bodyPr>
          <a:lstStyle/>
          <a:p>
            <a:r>
              <a:rPr lang="en-US" dirty="0">
                <a:hlinkClick r:id="rId4"/>
              </a:rPr>
              <a:t>https://github.com/jwalzberg/ACLCA_Workshop_AB-LCA/</a:t>
            </a:r>
            <a:r>
              <a:rPr lang="en-US" dirty="0"/>
              <a:t> </a:t>
            </a:r>
          </a:p>
        </p:txBody>
      </p:sp>
    </p:spTree>
    <p:extLst>
      <p:ext uri="{BB962C8B-B14F-4D97-AF65-F5344CB8AC3E}">
        <p14:creationId xmlns:p14="http://schemas.microsoft.com/office/powerpoint/2010/main" val="3874849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BC57B8-22CE-44D4-9ACD-C5AD6E6B9B50}"/>
              </a:ext>
            </a:extLst>
          </p:cNvPr>
          <p:cNvSpPr>
            <a:spLocks noGrp="1"/>
          </p:cNvSpPr>
          <p:nvPr>
            <p:ph type="title"/>
          </p:nvPr>
        </p:nvSpPr>
        <p:spPr>
          <a:xfrm>
            <a:off x="609602" y="3"/>
            <a:ext cx="5498495" cy="1243013"/>
          </a:xfrm>
        </p:spPr>
        <p:txBody>
          <a:bodyPr/>
          <a:lstStyle/>
          <a:p>
            <a:pPr algn="l"/>
            <a:r>
              <a:rPr lang="en-US" dirty="0"/>
              <a:t>Background – Methodology choice </a:t>
            </a:r>
          </a:p>
        </p:txBody>
      </p:sp>
      <p:pic>
        <p:nvPicPr>
          <p:cNvPr id="15" name="Picture 14" descr="A picture containing table&#10;&#10;Description automatically generated">
            <a:extLst>
              <a:ext uri="{FF2B5EF4-FFF2-40B4-BE49-F238E27FC236}">
                <a16:creationId xmlns:a16="http://schemas.microsoft.com/office/drawing/2014/main" id="{9FC9C2A7-E302-4AA4-B26F-CC544CE0A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63" y="1572268"/>
            <a:ext cx="3929725" cy="1309908"/>
          </a:xfrm>
          <a:prstGeom prst="rect">
            <a:avLst/>
          </a:prstGeom>
        </p:spPr>
      </p:pic>
      <p:pic>
        <p:nvPicPr>
          <p:cNvPr id="10" name="Picture 9">
            <a:extLst>
              <a:ext uri="{FF2B5EF4-FFF2-40B4-BE49-F238E27FC236}">
                <a16:creationId xmlns:a16="http://schemas.microsoft.com/office/drawing/2014/main" id="{94878EFF-6DC2-43F9-ABDF-3A3BCA4A243C}"/>
              </a:ext>
            </a:extLst>
          </p:cNvPr>
          <p:cNvPicPr>
            <a:picLocks noChangeAspect="1"/>
          </p:cNvPicPr>
          <p:nvPr/>
        </p:nvPicPr>
        <p:blipFill>
          <a:blip r:embed="rId4"/>
          <a:stretch>
            <a:fillRect/>
          </a:stretch>
        </p:blipFill>
        <p:spPr>
          <a:xfrm>
            <a:off x="7665738" y="21535"/>
            <a:ext cx="4345899" cy="6054960"/>
          </a:xfrm>
          <a:prstGeom prst="rect">
            <a:avLst/>
          </a:prstGeom>
        </p:spPr>
      </p:pic>
      <p:sp>
        <p:nvSpPr>
          <p:cNvPr id="9" name="TextBox 8">
            <a:extLst>
              <a:ext uri="{FF2B5EF4-FFF2-40B4-BE49-F238E27FC236}">
                <a16:creationId xmlns:a16="http://schemas.microsoft.com/office/drawing/2014/main" id="{533E4953-82A9-475F-9BB9-964A28414BAD}"/>
              </a:ext>
            </a:extLst>
          </p:cNvPr>
          <p:cNvSpPr txBox="1"/>
          <p:nvPr/>
        </p:nvSpPr>
        <p:spPr>
          <a:xfrm>
            <a:off x="400514" y="3222197"/>
            <a:ext cx="7267516" cy="1477328"/>
          </a:xfrm>
          <a:prstGeom prst="rect">
            <a:avLst/>
          </a:prstGeom>
          <a:noFill/>
        </p:spPr>
        <p:txBody>
          <a:bodyPr wrap="square">
            <a:spAutoFit/>
          </a:bodyPr>
          <a:lstStyle/>
          <a:p>
            <a:pPr marL="285750" indent="-285750">
              <a:lnSpc>
                <a:spcPct val="100000"/>
              </a:lnSpc>
              <a:buFont typeface="Arial" panose="020B0604020202020204" pitchFamily="34" charset="0"/>
              <a:buChar char="•"/>
            </a:pPr>
            <a:r>
              <a:rPr lang="en-US" dirty="0"/>
              <a:t>Methods from industrial ecology have been mostly used for circularity assessment (see word cloud).</a:t>
            </a:r>
          </a:p>
          <a:p>
            <a:pPr marL="285750" indent="-285750">
              <a:lnSpc>
                <a:spcPct val="100000"/>
              </a:lnSpc>
              <a:buFont typeface="Arial" panose="020B0604020202020204" pitchFamily="34" charset="0"/>
              <a:buChar char="•"/>
            </a:pPr>
            <a:endParaRPr lang="en-US" dirty="0"/>
          </a:p>
          <a:p>
            <a:pPr marL="285750" indent="-285750">
              <a:lnSpc>
                <a:spcPct val="100000"/>
              </a:lnSpc>
              <a:buFont typeface="Arial" panose="020B0604020202020204" pitchFamily="34" charset="0"/>
              <a:buChar char="•"/>
            </a:pPr>
            <a:r>
              <a:rPr lang="en-US" dirty="0"/>
              <a:t>Combining methods from industrial ecology and complex systems science (graph) could alleviate some of their respective shortcomings.</a:t>
            </a:r>
          </a:p>
        </p:txBody>
      </p:sp>
      <p:pic>
        <p:nvPicPr>
          <p:cNvPr id="11" name="Picture 10">
            <a:extLst>
              <a:ext uri="{FF2B5EF4-FFF2-40B4-BE49-F238E27FC236}">
                <a16:creationId xmlns:a16="http://schemas.microsoft.com/office/drawing/2014/main" id="{AAECFB10-B7C6-4FDF-8B81-982C4FDE6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5396" y="1487335"/>
            <a:ext cx="2465033" cy="1643355"/>
          </a:xfrm>
          <a:prstGeom prst="rect">
            <a:avLst/>
          </a:prstGeom>
        </p:spPr>
      </p:pic>
      <p:grpSp>
        <p:nvGrpSpPr>
          <p:cNvPr id="17" name="Group 16">
            <a:extLst>
              <a:ext uri="{FF2B5EF4-FFF2-40B4-BE49-F238E27FC236}">
                <a16:creationId xmlns:a16="http://schemas.microsoft.com/office/drawing/2014/main" id="{078C7B05-561D-4BA1-8319-9692CA796F26}"/>
              </a:ext>
            </a:extLst>
          </p:cNvPr>
          <p:cNvGrpSpPr/>
          <p:nvPr/>
        </p:nvGrpSpPr>
        <p:grpSpPr>
          <a:xfrm>
            <a:off x="400514" y="4925185"/>
            <a:ext cx="6664751" cy="1805288"/>
            <a:chOff x="236040" y="3599248"/>
            <a:chExt cx="6664751" cy="1805288"/>
          </a:xfrm>
        </p:grpSpPr>
        <p:pic>
          <p:nvPicPr>
            <p:cNvPr id="18" name="Picture 17">
              <a:extLst>
                <a:ext uri="{FF2B5EF4-FFF2-40B4-BE49-F238E27FC236}">
                  <a16:creationId xmlns:a16="http://schemas.microsoft.com/office/drawing/2014/main" id="{4A4FB5E2-1B74-458C-B6F6-49D615A4B771}"/>
                </a:ext>
              </a:extLst>
            </p:cNvPr>
            <p:cNvPicPr>
              <a:picLocks noChangeAspect="1"/>
            </p:cNvPicPr>
            <p:nvPr/>
          </p:nvPicPr>
          <p:blipFill>
            <a:blip r:embed="rId6"/>
            <a:stretch>
              <a:fillRect/>
            </a:stretch>
          </p:blipFill>
          <p:spPr>
            <a:xfrm>
              <a:off x="236041" y="3599249"/>
              <a:ext cx="6664750" cy="1805287"/>
            </a:xfrm>
            <a:prstGeom prst="rect">
              <a:avLst/>
            </a:prstGeom>
          </p:spPr>
        </p:pic>
        <p:sp>
          <p:nvSpPr>
            <p:cNvPr id="19" name="Rectangle 18">
              <a:extLst>
                <a:ext uri="{FF2B5EF4-FFF2-40B4-BE49-F238E27FC236}">
                  <a16:creationId xmlns:a16="http://schemas.microsoft.com/office/drawing/2014/main" id="{6E98E853-8753-4AD0-8EB5-575D45875DE2}"/>
                </a:ext>
              </a:extLst>
            </p:cNvPr>
            <p:cNvSpPr/>
            <p:nvPr/>
          </p:nvSpPr>
          <p:spPr>
            <a:xfrm>
              <a:off x="236040" y="3599248"/>
              <a:ext cx="6664751" cy="18052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7DF19FE-D1EC-4A7E-8B02-1D6D09576814}"/>
              </a:ext>
            </a:extLst>
          </p:cNvPr>
          <p:cNvSpPr txBox="1"/>
          <p:nvPr/>
        </p:nvSpPr>
        <p:spPr>
          <a:xfrm>
            <a:off x="7665738" y="6076495"/>
            <a:ext cx="4526262" cy="600164"/>
          </a:xfrm>
          <a:prstGeom prst="rect">
            <a:avLst/>
          </a:prstGeom>
          <a:noFill/>
        </p:spPr>
        <p:txBody>
          <a:bodyPr wrap="square">
            <a:spAutoFit/>
          </a:bodyPr>
          <a:lstStyle/>
          <a:p>
            <a:r>
              <a:rPr lang="en-US" sz="1100" dirty="0">
                <a:solidFill>
                  <a:srgbClr val="333333"/>
                </a:solidFill>
                <a:hlinkClick r:id="rId7"/>
              </a:rPr>
              <a:t>Walzberg, J., Lonca, G., Hanes, R., Eberle, A., Carpenter, A., &amp; Heath, G. A. (2020). Do we need a new sustainability assessment method for the circular economy? A critical literature review. </a:t>
            </a:r>
            <a:r>
              <a:rPr lang="en-US" sz="1100" i="1" dirty="0">
                <a:solidFill>
                  <a:srgbClr val="333333"/>
                </a:solidFill>
                <a:hlinkClick r:id="rId7"/>
              </a:rPr>
              <a:t>Frontiers in Sustainability</a:t>
            </a:r>
            <a:r>
              <a:rPr lang="en-US" sz="1100" dirty="0">
                <a:solidFill>
                  <a:srgbClr val="333333"/>
                </a:solidFill>
                <a:hlinkClick r:id="rId7"/>
              </a:rPr>
              <a:t>, 1, 12.</a:t>
            </a:r>
            <a:endParaRPr lang="en-US" sz="1100" dirty="0">
              <a:solidFill>
                <a:srgbClr val="333333"/>
              </a:solidFill>
            </a:endParaRPr>
          </a:p>
        </p:txBody>
      </p:sp>
    </p:spTree>
    <p:extLst>
      <p:ext uri="{BB962C8B-B14F-4D97-AF65-F5344CB8AC3E}">
        <p14:creationId xmlns:p14="http://schemas.microsoft.com/office/powerpoint/2010/main" val="4143737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Background – Agent-based modeling</a:t>
            </a:r>
          </a:p>
        </p:txBody>
      </p:sp>
      <p:sp>
        <p:nvSpPr>
          <p:cNvPr id="5" name="Text Placeholder 4">
            <a:extLst>
              <a:ext uri="{FF2B5EF4-FFF2-40B4-BE49-F238E27FC236}">
                <a16:creationId xmlns:a16="http://schemas.microsoft.com/office/drawing/2014/main" id="{715EAEF1-E9EC-4413-A716-DD27365B6389}"/>
              </a:ext>
            </a:extLst>
          </p:cNvPr>
          <p:cNvSpPr>
            <a:spLocks noGrp="1"/>
          </p:cNvSpPr>
          <p:nvPr>
            <p:ph type="body" sz="quarter" idx="10"/>
          </p:nvPr>
        </p:nvSpPr>
        <p:spPr>
          <a:xfrm>
            <a:off x="594783" y="1371599"/>
            <a:ext cx="5513314" cy="5095301"/>
          </a:xfrm>
        </p:spPr>
        <p:txBody>
          <a:bodyPr>
            <a:normAutofit/>
          </a:bodyPr>
          <a:lstStyle/>
          <a:p>
            <a:r>
              <a:rPr lang="en-US" sz="2000" dirty="0"/>
              <a:t>A good method to model human behaviors is agent-based modeling.</a:t>
            </a:r>
          </a:p>
          <a:p>
            <a:pPr marL="0" indent="0">
              <a:buNone/>
            </a:pPr>
            <a:endParaRPr lang="en-US" sz="2000" dirty="0"/>
          </a:p>
          <a:p>
            <a:r>
              <a:rPr lang="en-US" sz="2000" dirty="0"/>
              <a:t>Agent-based modeling (ABM):</a:t>
            </a:r>
          </a:p>
          <a:p>
            <a:pPr lvl="1"/>
            <a:r>
              <a:rPr lang="en-US" sz="1800" dirty="0"/>
              <a:t>Bottom-up modeling where each agent follows its own behavioral rules.</a:t>
            </a:r>
          </a:p>
          <a:p>
            <a:pPr lvl="1"/>
            <a:r>
              <a:rPr lang="en-US" sz="1800" b="1" dirty="0"/>
              <a:t>Agent:</a:t>
            </a:r>
            <a:r>
              <a:rPr lang="en-US" sz="1800" dirty="0"/>
              <a:t> individual entity which has its own characteristics, behaviors and can interact with each other and with the environment.</a:t>
            </a:r>
          </a:p>
          <a:p>
            <a:pPr lvl="1"/>
            <a:r>
              <a:rPr lang="en-US" sz="1800" b="1" dirty="0"/>
              <a:t>Goal: </a:t>
            </a:r>
            <a:r>
              <a:rPr lang="en-US" sz="1800" dirty="0"/>
              <a:t>Understand how a system’s macro level behavior emerges from the individual behaviors of the agents.</a:t>
            </a:r>
            <a:endParaRPr lang="en-US" sz="1800" b="1" dirty="0"/>
          </a:p>
          <a:p>
            <a:pPr marL="457200" lvl="1" indent="0">
              <a:buNone/>
            </a:pPr>
            <a:endParaRPr lang="en-US" sz="2000" b="1" dirty="0"/>
          </a:p>
          <a:p>
            <a:r>
              <a:rPr lang="en-US" sz="2000" dirty="0"/>
              <a:t> Advantages of the ABM method:</a:t>
            </a:r>
          </a:p>
          <a:p>
            <a:pPr lvl="1"/>
            <a:r>
              <a:rPr lang="en-US" sz="1800" dirty="0"/>
              <a:t>Model </a:t>
            </a:r>
            <a:r>
              <a:rPr lang="en-US" sz="1800" b="1" dirty="0"/>
              <a:t>individual decisions </a:t>
            </a:r>
            <a:r>
              <a:rPr lang="en-US" sz="1800" dirty="0"/>
              <a:t>and </a:t>
            </a:r>
            <a:r>
              <a:rPr lang="en-US" sz="1800" b="1" dirty="0"/>
              <a:t>peer effects</a:t>
            </a:r>
            <a:r>
              <a:rPr lang="en-US" sz="1800" dirty="0"/>
              <a:t>.</a:t>
            </a:r>
          </a:p>
          <a:p>
            <a:pPr lvl="1"/>
            <a:r>
              <a:rPr lang="en-US" sz="1800" dirty="0"/>
              <a:t>Represent a population</a:t>
            </a:r>
            <a:r>
              <a:rPr lang="en-US" sz="1800" b="1" dirty="0"/>
              <a:t> heterogeneity</a:t>
            </a:r>
            <a:r>
              <a:rPr lang="en-US" sz="1800" dirty="0"/>
              <a:t>.</a:t>
            </a:r>
          </a:p>
          <a:p>
            <a:pPr marL="457200" lvl="1" indent="0">
              <a:buNone/>
            </a:pPr>
            <a:endParaRPr lang="en-US" sz="2000" b="1" dirty="0"/>
          </a:p>
          <a:p>
            <a:endParaRPr lang="en-US" sz="2000" dirty="0"/>
          </a:p>
          <a:p>
            <a:pPr lvl="1"/>
            <a:endParaRPr lang="en-US" sz="1800" dirty="0"/>
          </a:p>
          <a:p>
            <a:endParaRPr lang="en-US" sz="2000" dirty="0"/>
          </a:p>
        </p:txBody>
      </p:sp>
      <p:pic>
        <p:nvPicPr>
          <p:cNvPr id="6" name="Picture 2">
            <a:extLst>
              <a:ext uri="{FF2B5EF4-FFF2-40B4-BE49-F238E27FC236}">
                <a16:creationId xmlns:a16="http://schemas.microsoft.com/office/drawing/2014/main" id="{0C6D5050-EC2C-4DFB-B9BB-C92793F11D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30" t="4167" r="4945" b="6532"/>
          <a:stretch/>
        </p:blipFill>
        <p:spPr bwMode="auto">
          <a:xfrm>
            <a:off x="6368717" y="1715677"/>
            <a:ext cx="5576868" cy="440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343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Background – Theory of Planned Behavior</a:t>
            </a:r>
          </a:p>
        </p:txBody>
      </p:sp>
      <p:sp>
        <p:nvSpPr>
          <p:cNvPr id="3" name="Text Placeholder 2"/>
          <p:cNvSpPr>
            <a:spLocks noGrp="1"/>
          </p:cNvSpPr>
          <p:nvPr>
            <p:ph type="body" sz="quarter" idx="10"/>
          </p:nvPr>
        </p:nvSpPr>
        <p:spPr>
          <a:xfrm>
            <a:off x="609602" y="1403774"/>
            <a:ext cx="9771083" cy="4957104"/>
          </a:xfrm>
        </p:spPr>
        <p:txBody>
          <a:bodyPr>
            <a:normAutofit/>
          </a:bodyPr>
          <a:lstStyle/>
          <a:p>
            <a:r>
              <a:rPr lang="en-US" sz="2000" dirty="0"/>
              <a:t>How to define agents’ behavioral rules?</a:t>
            </a:r>
          </a:p>
          <a:p>
            <a:pPr lvl="1">
              <a:buFont typeface="Calibri" panose="020F0502020204030204" pitchFamily="34" charset="0"/>
              <a:buChar char="‒"/>
            </a:pPr>
            <a:r>
              <a:rPr lang="en-US" sz="1800" dirty="0"/>
              <a:t>Advances in psychology can guide the design of the rules.</a:t>
            </a:r>
          </a:p>
          <a:p>
            <a:pPr lvl="1">
              <a:buFont typeface="Calibri" panose="020F0502020204030204" pitchFamily="34" charset="0"/>
              <a:buChar char="‒"/>
            </a:pPr>
            <a:r>
              <a:rPr lang="en-US" sz="1800" dirty="0"/>
              <a:t>83+ theories of behavior change, related to each others.</a:t>
            </a:r>
          </a:p>
          <a:p>
            <a:pPr lvl="1"/>
            <a:endParaRPr lang="en-US" sz="1800" dirty="0"/>
          </a:p>
          <a:p>
            <a:endParaRPr lang="en-US" sz="2000" dirty="0"/>
          </a:p>
        </p:txBody>
      </p:sp>
      <p:sp>
        <p:nvSpPr>
          <p:cNvPr id="11" name="TextBox 10">
            <a:extLst>
              <a:ext uri="{FF2B5EF4-FFF2-40B4-BE49-F238E27FC236}">
                <a16:creationId xmlns:a16="http://schemas.microsoft.com/office/drawing/2014/main" id="{1278F628-B85F-41F5-BD3A-40732439EB61}"/>
              </a:ext>
            </a:extLst>
          </p:cNvPr>
          <p:cNvSpPr txBox="1"/>
          <p:nvPr/>
        </p:nvSpPr>
        <p:spPr>
          <a:xfrm>
            <a:off x="6304459" y="2861981"/>
            <a:ext cx="5810925" cy="769441"/>
          </a:xfrm>
          <a:prstGeom prst="rect">
            <a:avLst/>
          </a:prstGeom>
          <a:noFill/>
        </p:spPr>
        <p:txBody>
          <a:bodyPr wrap="square" rtlCol="0">
            <a:spAutoFit/>
          </a:bodyPr>
          <a:lstStyle/>
          <a:p>
            <a:pPr algn="ctr"/>
            <a:r>
              <a:rPr lang="en-CA" sz="1600" i="1" dirty="0">
                <a:solidFill>
                  <a:prstClr val="black"/>
                </a:solidFill>
              </a:rPr>
              <a:t>Network of behavior change theories (</a:t>
            </a:r>
            <a:r>
              <a:rPr lang="en-CA" sz="1600" i="1" dirty="0" err="1">
                <a:solidFill>
                  <a:prstClr val="black"/>
                </a:solidFill>
              </a:rPr>
              <a:t>Gainforth</a:t>
            </a:r>
            <a:r>
              <a:rPr lang="en-CA" sz="1600" i="1" dirty="0">
                <a:solidFill>
                  <a:prstClr val="black"/>
                </a:solidFill>
              </a:rPr>
              <a:t> et al. 2015)</a:t>
            </a:r>
          </a:p>
          <a:p>
            <a:pPr algn="ctr"/>
            <a:r>
              <a:rPr lang="en-CA" sz="1400" i="1" dirty="0">
                <a:solidFill>
                  <a:prstClr val="black"/>
                </a:solidFill>
              </a:rPr>
              <a:t>(27 = Health Belief Model; 57 = Self Efficacy Theory; 63 = Social Cognitive Theory; </a:t>
            </a:r>
            <a:r>
              <a:rPr lang="en-CA" sz="1400" i="1" dirty="0">
                <a:solidFill>
                  <a:srgbClr val="FF0000"/>
                </a:solidFill>
              </a:rPr>
              <a:t>79 = Theory of Planned Behavior</a:t>
            </a:r>
            <a:r>
              <a:rPr lang="en-CA" sz="1400" i="1" dirty="0">
                <a:solidFill>
                  <a:prstClr val="black"/>
                </a:solidFill>
              </a:rPr>
              <a:t>)</a:t>
            </a:r>
          </a:p>
        </p:txBody>
      </p:sp>
      <p:sp>
        <p:nvSpPr>
          <p:cNvPr id="13" name="Text Placeholder 2">
            <a:extLst>
              <a:ext uri="{FF2B5EF4-FFF2-40B4-BE49-F238E27FC236}">
                <a16:creationId xmlns:a16="http://schemas.microsoft.com/office/drawing/2014/main" id="{FF8D9F33-77BF-4D57-951D-5AC83B32D166}"/>
              </a:ext>
            </a:extLst>
          </p:cNvPr>
          <p:cNvSpPr txBox="1">
            <a:spLocks/>
          </p:cNvSpPr>
          <p:nvPr/>
        </p:nvSpPr>
        <p:spPr>
          <a:xfrm>
            <a:off x="609602" y="2626784"/>
            <a:ext cx="5813231" cy="403149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500"/>
              </a:spcBef>
            </a:pPr>
            <a:r>
              <a:rPr lang="en-US" sz="2000" dirty="0"/>
              <a:t>The </a:t>
            </a:r>
            <a:r>
              <a:rPr lang="en-US" sz="2000" b="1" dirty="0"/>
              <a:t>Theory of Planned Behavior (TPB) </a:t>
            </a:r>
            <a:r>
              <a:rPr lang="en-US" sz="2000" dirty="0"/>
              <a:t>is one of the most popular:</a:t>
            </a:r>
          </a:p>
          <a:p>
            <a:pPr lvl="1">
              <a:lnSpc>
                <a:spcPct val="90000"/>
              </a:lnSpc>
              <a:spcBef>
                <a:spcPts val="500"/>
              </a:spcBef>
            </a:pPr>
            <a:r>
              <a:rPr lang="en-US" sz="1800" dirty="0"/>
              <a:t>Explain human behaviors based on 3 main factors: </a:t>
            </a:r>
            <a:r>
              <a:rPr lang="en-US" sz="1800" b="1" dirty="0"/>
              <a:t>Attitude (𝐴), Subjective norms (𝑆𝑁), Perceived behavioral control (𝑃𝐵𝐶) </a:t>
            </a:r>
            <a:r>
              <a:rPr lang="en-US" sz="1800" dirty="0"/>
              <a:t>(Ajzen, 1991).</a:t>
            </a:r>
          </a:p>
          <a:p>
            <a:pPr lvl="1">
              <a:lnSpc>
                <a:spcPct val="90000"/>
              </a:lnSpc>
              <a:spcBef>
                <a:spcPts val="500"/>
              </a:spcBef>
            </a:pPr>
            <a:r>
              <a:rPr lang="en-US" sz="1800" b="1" dirty="0"/>
              <a:t>Flexible: </a:t>
            </a:r>
            <a:r>
              <a:rPr lang="en-US" sz="1800" dirty="0"/>
              <a:t>more latent variables can be added to the base framework.</a:t>
            </a:r>
          </a:p>
          <a:p>
            <a:pPr lvl="1">
              <a:lnSpc>
                <a:spcPct val="90000"/>
              </a:lnSpc>
              <a:spcBef>
                <a:spcPts val="500"/>
              </a:spcBef>
              <a:spcAft>
                <a:spcPts val="600"/>
              </a:spcAft>
            </a:pPr>
            <a:r>
              <a:rPr lang="en-US" sz="1800" b="1" dirty="0">
                <a:solidFill>
                  <a:srgbClr val="333333"/>
                </a:solidFill>
              </a:rPr>
              <a:t>Used in many contexts, including waste management </a:t>
            </a:r>
            <a:r>
              <a:rPr lang="en-US" sz="1800" dirty="0">
                <a:solidFill>
                  <a:srgbClr val="333333"/>
                </a:solidFill>
              </a:rPr>
              <a:t>(Geiger et al. 2019), to explain both organizations and households’ behaviors.</a:t>
            </a:r>
          </a:p>
          <a:p>
            <a:pPr lvl="1">
              <a:lnSpc>
                <a:spcPct val="90000"/>
              </a:lnSpc>
              <a:spcBef>
                <a:spcPts val="500"/>
              </a:spcBef>
              <a:spcAft>
                <a:spcPts val="600"/>
              </a:spcAft>
            </a:pPr>
            <a:r>
              <a:rPr lang="en-US" sz="1800" dirty="0">
                <a:solidFill>
                  <a:srgbClr val="333333"/>
                </a:solidFill>
              </a:rPr>
              <a:t>Increasingly </a:t>
            </a:r>
            <a:r>
              <a:rPr lang="en-US" sz="1800" b="1" dirty="0">
                <a:solidFill>
                  <a:srgbClr val="333333"/>
                </a:solidFill>
              </a:rPr>
              <a:t>used in industrial ecology and circular economy studies</a:t>
            </a:r>
            <a:r>
              <a:rPr lang="en-US" sz="1800" dirty="0">
                <a:solidFill>
                  <a:srgbClr val="333333"/>
                </a:solidFill>
              </a:rPr>
              <a:t>.</a:t>
            </a:r>
          </a:p>
          <a:p>
            <a:pPr lvl="1">
              <a:spcAft>
                <a:spcPts val="600"/>
              </a:spcAft>
            </a:pPr>
            <a:endParaRPr lang="en-US" sz="1800" dirty="0"/>
          </a:p>
        </p:txBody>
      </p:sp>
      <p:pic>
        <p:nvPicPr>
          <p:cNvPr id="5" name="Picture 4">
            <a:extLst>
              <a:ext uri="{FF2B5EF4-FFF2-40B4-BE49-F238E27FC236}">
                <a16:creationId xmlns:a16="http://schemas.microsoft.com/office/drawing/2014/main" id="{4E944763-5C23-4492-A56F-BC715953FF84}"/>
              </a:ext>
            </a:extLst>
          </p:cNvPr>
          <p:cNvPicPr>
            <a:picLocks noChangeAspect="1"/>
          </p:cNvPicPr>
          <p:nvPr/>
        </p:nvPicPr>
        <p:blipFill>
          <a:blip r:embed="rId3"/>
          <a:stretch>
            <a:fillRect/>
          </a:stretch>
        </p:blipFill>
        <p:spPr>
          <a:xfrm>
            <a:off x="6698318" y="75081"/>
            <a:ext cx="5139637" cy="2765866"/>
          </a:xfrm>
          <a:prstGeom prst="rect">
            <a:avLst/>
          </a:prstGeom>
        </p:spPr>
      </p:pic>
      <p:pic>
        <p:nvPicPr>
          <p:cNvPr id="10" name="Picture 9">
            <a:extLst>
              <a:ext uri="{FF2B5EF4-FFF2-40B4-BE49-F238E27FC236}">
                <a16:creationId xmlns:a16="http://schemas.microsoft.com/office/drawing/2014/main" id="{AF96BFE9-CE67-4B46-B4D0-351D2B765AC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0122" y="3593330"/>
            <a:ext cx="4419597" cy="2767548"/>
          </a:xfrm>
          <a:prstGeom prst="rect">
            <a:avLst/>
          </a:prstGeom>
          <a:noFill/>
          <a:ln>
            <a:noFill/>
          </a:ln>
        </p:spPr>
      </p:pic>
      <p:sp>
        <p:nvSpPr>
          <p:cNvPr id="12" name="TextBox 11">
            <a:extLst>
              <a:ext uri="{FF2B5EF4-FFF2-40B4-BE49-F238E27FC236}">
                <a16:creationId xmlns:a16="http://schemas.microsoft.com/office/drawing/2014/main" id="{E56BC9E4-9204-4A5A-B284-4290A87328FD}"/>
              </a:ext>
            </a:extLst>
          </p:cNvPr>
          <p:cNvSpPr txBox="1"/>
          <p:nvPr/>
        </p:nvSpPr>
        <p:spPr>
          <a:xfrm>
            <a:off x="6516389" y="6198144"/>
            <a:ext cx="5387062" cy="584775"/>
          </a:xfrm>
          <a:prstGeom prst="rect">
            <a:avLst/>
          </a:prstGeom>
          <a:noFill/>
        </p:spPr>
        <p:txBody>
          <a:bodyPr wrap="square">
            <a:spAutoFit/>
          </a:bodyPr>
          <a:lstStyle/>
          <a:p>
            <a:pPr marR="0" algn="ctr">
              <a:spcBef>
                <a:spcPts val="500"/>
              </a:spcBef>
            </a:pPr>
            <a:r>
              <a:rPr lang="en-US" sz="1600" i="1" dirty="0"/>
              <a:t>Yearly number of publications mentioning the TPB in the five most prolific journals regarding CE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D7BAEDF-B4D0-47F7-A2D3-BE4D33FA5BC3}"/>
                  </a:ext>
                </a:extLst>
              </p:cNvPr>
              <p:cNvSpPr txBox="1"/>
              <p:nvPr/>
            </p:nvSpPr>
            <p:spPr>
              <a:xfrm>
                <a:off x="468217" y="6212622"/>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1800" i="1" smtClean="0">
                              <a:latin typeface="Cambria Math" panose="02040503050406030204" pitchFamily="18" charset="0"/>
                            </a:rPr>
                          </m:ctrlPr>
                        </m:eqArrPr>
                        <m:e>
                          <m:r>
                            <a:rPr lang="en-US" sz="1800" i="1">
                              <a:latin typeface="Cambria Math" panose="02040503050406030204" pitchFamily="18" charset="0"/>
                            </a:rPr>
                            <m:t>𝐵𝐼</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𝐴</m:t>
                              </m:r>
                            </m:sub>
                          </m:sSub>
                          <m:r>
                            <a:rPr lang="en-US" sz="1800" i="1">
                              <a:latin typeface="Cambria Math" panose="02040503050406030204" pitchFamily="18" charset="0"/>
                            </a:rPr>
                            <m:t>𝐴</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𝑆𝑁</m:t>
                              </m:r>
                            </m:sub>
                          </m:sSub>
                          <m:r>
                            <a:rPr lang="en-US" sz="1800" i="1">
                              <a:latin typeface="Cambria Math" panose="02040503050406030204" pitchFamily="18" charset="0"/>
                            </a:rPr>
                            <m:t>𝑆𝑁</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𝑃𝐵𝐶</m:t>
                              </m:r>
                            </m:sub>
                          </m:sSub>
                          <m:r>
                            <a:rPr lang="en-US" sz="1800" i="1">
                              <a:latin typeface="Cambria Math" panose="02040503050406030204" pitchFamily="18" charset="0"/>
                            </a:rPr>
                            <m:t>𝑃𝐵𝐶</m:t>
                          </m:r>
                        </m:e>
                      </m:eqArr>
                    </m:oMath>
                  </m:oMathPara>
                </a14:m>
                <a:endParaRPr lang="en-US" dirty="0"/>
              </a:p>
            </p:txBody>
          </p:sp>
        </mc:Choice>
        <mc:Fallback xmlns="">
          <p:sp>
            <p:nvSpPr>
              <p:cNvPr id="14" name="TextBox 13">
                <a:extLst>
                  <a:ext uri="{FF2B5EF4-FFF2-40B4-BE49-F238E27FC236}">
                    <a16:creationId xmlns:a16="http://schemas.microsoft.com/office/drawing/2014/main" id="{2D7BAEDF-B4D0-47F7-A2D3-BE4D33FA5BC3}"/>
                  </a:ext>
                </a:extLst>
              </p:cNvPr>
              <p:cNvSpPr txBox="1">
                <a:spLocks noRot="1" noChangeAspect="1" noMove="1" noResize="1" noEditPoints="1" noAdjustHandles="1" noChangeArrowheads="1" noChangeShapeType="1" noTextEdit="1"/>
              </p:cNvSpPr>
              <p:nvPr/>
            </p:nvSpPr>
            <p:spPr>
              <a:xfrm>
                <a:off x="468217" y="6212622"/>
                <a:ext cx="6096000"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2093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541345-DEDB-2C45-ADC5-A14B3B486189}"/>
              </a:ext>
            </a:extLst>
          </p:cNvPr>
          <p:cNvSpPr>
            <a:spLocks noGrp="1"/>
          </p:cNvSpPr>
          <p:nvPr>
            <p:ph type="title"/>
          </p:nvPr>
        </p:nvSpPr>
        <p:spPr>
          <a:xfrm>
            <a:off x="2180994" y="1541609"/>
            <a:ext cx="5639303" cy="2068823"/>
          </a:xfrm>
        </p:spPr>
        <p:txBody>
          <a:bodyPr/>
          <a:lstStyle/>
          <a:p>
            <a:r>
              <a:rPr lang="fr-CA" dirty="0"/>
              <a:t>E</a:t>
            </a:r>
            <a:r>
              <a:rPr lang="en-US" dirty="0" err="1"/>
              <a:t>xamples</a:t>
            </a:r>
            <a:endParaRPr lang="en-US" dirty="0"/>
          </a:p>
        </p:txBody>
      </p:sp>
    </p:spTree>
    <p:extLst>
      <p:ext uri="{BB962C8B-B14F-4D97-AF65-F5344CB8AC3E}">
        <p14:creationId xmlns:p14="http://schemas.microsoft.com/office/powerpoint/2010/main" val="4183272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09601" y="1403774"/>
            <a:ext cx="10810873" cy="4919012"/>
          </a:xfrm>
        </p:spPr>
        <p:txBody>
          <a:bodyPr>
            <a:normAutofit/>
          </a:bodyPr>
          <a:lstStyle/>
          <a:p>
            <a:r>
              <a:rPr lang="en-US" sz="2000" dirty="0"/>
              <a:t>ABM has been used in multiple fields:</a:t>
            </a:r>
          </a:p>
          <a:p>
            <a:pPr lvl="1"/>
            <a:r>
              <a:rPr lang="en-US" sz="1800" dirty="0"/>
              <a:t>Ecology (Grimm et al., 2005), economics (Ponta et al., 2018), </a:t>
            </a:r>
            <a:r>
              <a:rPr lang="en-US" sz="1800" dirty="0" err="1"/>
              <a:t>Fullstone</a:t>
            </a:r>
            <a:r>
              <a:rPr lang="en-US" sz="1800" dirty="0"/>
              <a:t> et al., 2015), industrial ecology (Davis et al., 2009, </a:t>
            </a:r>
            <a:r>
              <a:rPr lang="en-US" sz="1800" dirty="0" err="1"/>
              <a:t>Cucurachi</a:t>
            </a:r>
            <a:r>
              <a:rPr lang="en-US" sz="1800" dirty="0"/>
              <a:t> et al., 2019).</a:t>
            </a:r>
          </a:p>
        </p:txBody>
      </p:sp>
      <p:pic>
        <p:nvPicPr>
          <p:cNvPr id="1025" name="Picture 1024">
            <a:extLst>
              <a:ext uri="{FF2B5EF4-FFF2-40B4-BE49-F238E27FC236}">
                <a16:creationId xmlns:a16="http://schemas.microsoft.com/office/drawing/2014/main" id="{8E2B2166-F770-40A7-BC0B-D9271828CE3F}"/>
              </a:ext>
            </a:extLst>
          </p:cNvPr>
          <p:cNvPicPr>
            <a:picLocks noChangeAspect="1"/>
          </p:cNvPicPr>
          <p:nvPr/>
        </p:nvPicPr>
        <p:blipFill>
          <a:blip r:embed="rId3"/>
          <a:stretch>
            <a:fillRect/>
          </a:stretch>
        </p:blipFill>
        <p:spPr>
          <a:xfrm>
            <a:off x="1779190" y="2783076"/>
            <a:ext cx="8316436" cy="3005224"/>
          </a:xfrm>
          <a:prstGeom prst="rect">
            <a:avLst/>
          </a:prstGeom>
        </p:spPr>
      </p:pic>
      <p:sp>
        <p:nvSpPr>
          <p:cNvPr id="143" name="ZoneTexte 6">
            <a:extLst>
              <a:ext uri="{FF2B5EF4-FFF2-40B4-BE49-F238E27FC236}">
                <a16:creationId xmlns:a16="http://schemas.microsoft.com/office/drawing/2014/main" id="{6C8A24BF-5D0B-4773-98A3-A45D8A510421}"/>
              </a:ext>
            </a:extLst>
          </p:cNvPr>
          <p:cNvSpPr txBox="1"/>
          <p:nvPr/>
        </p:nvSpPr>
        <p:spPr>
          <a:xfrm>
            <a:off x="3380802" y="6037063"/>
            <a:ext cx="5102791" cy="646331"/>
          </a:xfrm>
          <a:prstGeom prst="rect">
            <a:avLst/>
          </a:prstGeom>
          <a:noFill/>
        </p:spPr>
        <p:txBody>
          <a:bodyPr wrap="square" rtlCol="0">
            <a:spAutoFit/>
          </a:bodyPr>
          <a:lstStyle/>
          <a:p>
            <a:r>
              <a:rPr lang="fr-CA" sz="1200" b="1" dirty="0"/>
              <a:t>Source: </a:t>
            </a:r>
            <a:r>
              <a:rPr lang="en-US" sz="1200" dirty="0" err="1"/>
              <a:t>Agusdinata</a:t>
            </a:r>
            <a:r>
              <a:rPr lang="en-US" sz="1200" dirty="0"/>
              <a:t>, D. B., et al. (2015). "Diffusion dynamics and concentration of toxic materials from quantum dots-based nanotechnologies: an agent-based modeling simulation framework." Journal of Nanoparticle Research 17(1): 26.</a:t>
            </a:r>
          </a:p>
        </p:txBody>
      </p:sp>
      <p:sp>
        <p:nvSpPr>
          <p:cNvPr id="6" name="Title 1">
            <a:extLst>
              <a:ext uri="{FF2B5EF4-FFF2-40B4-BE49-F238E27FC236}">
                <a16:creationId xmlns:a16="http://schemas.microsoft.com/office/drawing/2014/main" id="{9D86DD0F-DA72-B409-BDA2-02DEBE918E84}"/>
              </a:ext>
            </a:extLst>
          </p:cNvPr>
          <p:cNvSpPr>
            <a:spLocks noGrp="1"/>
          </p:cNvSpPr>
          <p:nvPr>
            <p:ph type="title"/>
          </p:nvPr>
        </p:nvSpPr>
        <p:spPr>
          <a:xfrm>
            <a:off x="609602" y="3"/>
            <a:ext cx="5498495" cy="1243013"/>
          </a:xfrm>
        </p:spPr>
        <p:txBody>
          <a:bodyPr>
            <a:normAutofit/>
          </a:bodyPr>
          <a:lstStyle/>
          <a:p>
            <a:pPr algn="l"/>
            <a:r>
              <a:rPr lang="en-US" dirty="0"/>
              <a:t>Examples – ABM are used in widely different fields</a:t>
            </a:r>
          </a:p>
        </p:txBody>
      </p:sp>
    </p:spTree>
    <p:extLst>
      <p:ext uri="{BB962C8B-B14F-4D97-AF65-F5344CB8AC3E}">
        <p14:creationId xmlns:p14="http://schemas.microsoft.com/office/powerpoint/2010/main" val="489948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10494</TotalTime>
  <Words>4127</Words>
  <Application>Microsoft Office PowerPoint</Application>
  <PresentationFormat>Widescreen</PresentationFormat>
  <Paragraphs>404</Paragraphs>
  <Slides>40</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Cambria Math</vt:lpstr>
      <vt:lpstr>Courier New</vt:lpstr>
      <vt:lpstr>Times</vt:lpstr>
      <vt:lpstr>Wingdings</vt:lpstr>
      <vt:lpstr>Office Theme</vt:lpstr>
      <vt:lpstr>PowerPoint Presentation</vt:lpstr>
      <vt:lpstr>Reminder!</vt:lpstr>
      <vt:lpstr>Background</vt:lpstr>
      <vt:lpstr>Background – Problem statement</vt:lpstr>
      <vt:lpstr>Background – Methodology choice </vt:lpstr>
      <vt:lpstr>Background – Agent-based modeling</vt:lpstr>
      <vt:lpstr>Background – Theory of Planned Behavior</vt:lpstr>
      <vt:lpstr>Examples</vt:lpstr>
      <vt:lpstr>Examples – ABM are used in widely different fields</vt:lpstr>
      <vt:lpstr>Examples – ABM are used in widely different fields</vt:lpstr>
      <vt:lpstr>Examples – ABM are used in widely different fields</vt:lpstr>
      <vt:lpstr>Examples – ABMs can be simple or sophisticated</vt:lpstr>
      <vt:lpstr>Examples – ABMs can be simple or sophisticated</vt:lpstr>
      <vt:lpstr>Examples – ABMs can be simple or sophisticated</vt:lpstr>
      <vt:lpstr>Examples – ABM and LCA</vt:lpstr>
      <vt:lpstr>Examples – ABM and LCA</vt:lpstr>
      <vt:lpstr>PowerPoint Presentation</vt:lpstr>
      <vt:lpstr>PowerPoint Presentation</vt:lpstr>
      <vt:lpstr>PowerPoint Presentation</vt:lpstr>
      <vt:lpstr>PowerPoint Presentation</vt:lpstr>
      <vt:lpstr>Examples – ABM and CE</vt:lpstr>
      <vt:lpstr>PowerPoint Presentation</vt:lpstr>
      <vt:lpstr>PowerPoint Presentation</vt:lpstr>
      <vt:lpstr>PowerPoint Presentation</vt:lpstr>
      <vt:lpstr>ABM of household recycling behaviors</vt:lpstr>
      <vt:lpstr>Problem Statement</vt:lpstr>
      <vt:lpstr>Overarching framework summary</vt:lpstr>
      <vt:lpstr>Agent-based modeling – Background</vt:lpstr>
      <vt:lpstr>Agent-based modeling – Background</vt:lpstr>
      <vt:lpstr>Agent behavioral rules</vt:lpstr>
      <vt:lpstr>Agent behavioral rules</vt:lpstr>
      <vt:lpstr>Baseline and intervention scenarios</vt:lpstr>
      <vt:lpstr>Baseline results</vt:lpstr>
      <vt:lpstr>Baseline results</vt:lpstr>
      <vt:lpstr>Intervention scenario results</vt:lpstr>
      <vt:lpstr>Intervention scenario results</vt:lpstr>
      <vt:lpstr>Avoided impacts from higher PET waste collection</vt:lpstr>
      <vt:lpstr>Avoided impacts from higher PET waste collection</vt:lpstr>
      <vt:lpstr>Conclusions</vt:lpstr>
      <vt:lpstr>Practical example using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kiara winans</dc:creator>
  <cp:lastModifiedBy>Walzberg, Julien</cp:lastModifiedBy>
  <cp:revision>425</cp:revision>
  <dcterms:created xsi:type="dcterms:W3CDTF">2020-04-21T22:29:46Z</dcterms:created>
  <dcterms:modified xsi:type="dcterms:W3CDTF">2023-09-20T17:35:13Z</dcterms:modified>
</cp:coreProperties>
</file>